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9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99" r:id="rId10"/>
    <p:sldId id="268" r:id="rId11"/>
    <p:sldId id="300" r:id="rId12"/>
    <p:sldId id="277" r:id="rId13"/>
    <p:sldId id="302" r:id="rId14"/>
    <p:sldId id="303" r:id="rId15"/>
    <p:sldId id="304" r:id="rId16"/>
    <p:sldId id="305" r:id="rId17"/>
    <p:sldId id="283" r:id="rId18"/>
    <p:sldId id="307" r:id="rId19"/>
    <p:sldId id="308" r:id="rId20"/>
    <p:sldId id="285" r:id="rId21"/>
    <p:sldId id="286" r:id="rId22"/>
    <p:sldId id="309" r:id="rId23"/>
    <p:sldId id="291" r:id="rId24"/>
    <p:sldId id="310" r:id="rId25"/>
    <p:sldId id="311" r:id="rId26"/>
    <p:sldId id="312" r:id="rId27"/>
    <p:sldId id="313" r:id="rId28"/>
    <p:sldId id="314" r:id="rId29"/>
    <p:sldId id="297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247" autoAdjust="0"/>
  </p:normalViewPr>
  <p:slideViewPr>
    <p:cSldViewPr snapToGrid="0" snapToObjects="1">
      <p:cViewPr varScale="1">
        <p:scale>
          <a:sx n="106" d="100"/>
          <a:sy n="106" d="100"/>
        </p:scale>
        <p:origin x="176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6FEF9-A63F-4A0B-B8A4-2922F844B594}" type="datetimeFigureOut">
              <a:rPr lang="it-IT" smtClean="0"/>
              <a:t>04/04/2025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17E481-B3E1-48E0-87DB-338DC5D6130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7373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3E394-B31A-42FA-9452-55BF91EB970A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D27ED-2BC5-45DF-934B-3AEE475FBBF1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2DDC-A4ED-4F80-8661-3FD9578199FA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0E1CF-A7DE-42C0-8AB7-E1CB3272DA80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3FB70-7D1F-4491-BD84-1CBEC33D0107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555F5-2407-4144-8CDE-03C28F3583B4}" type="datetime1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22CDE-28CF-47E6-AFC7-47AE4AFDF243}" type="datetime1">
              <a:rPr lang="en-US" smtClean="0"/>
              <a:t>4/4/2025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D06E8-24B3-4CE5-805A-82D236CD0B35}" type="datetime1">
              <a:rPr lang="en-US" smtClean="0"/>
              <a:t>4/4/2025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47F8E-971F-47B0-A7F1-92B47EB3EE3C}" type="datetime1">
              <a:rPr lang="en-US" smtClean="0"/>
              <a:t>4/4/2025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DB17-0466-4174-84A9-511DE6BC8AF5}" type="datetime1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48FAF1-ED82-4982-AF16-0EBD33C47D79}" type="datetime1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5B50D-330D-414D-902B-46217DEE9AEB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" TargetMode="External"/><Relationship Id="rId4" Type="http://schemas.openxmlformats.org/officeDocument/2006/relationships/hyperlink" Target="https://git-scm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hyperlink" Target="https://www.reddit.com/r/ProgrammerHumor/comments/cgf0b8/git_merge/#lightbox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levelup.gitconnected.com/how-to-sync-forked-repositories-using-git-or-github-2933e497fa16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try.github.io/" TargetMode="External"/><Relationship Id="rId2" Type="http://schemas.openxmlformats.org/officeDocument/2006/relationships/hyperlink" Target="https://git-scm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330564-CF0B-3BFB-4C1E-53A12E284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0845" y="483888"/>
            <a:ext cx="5602310" cy="3157784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  <a:br>
              <a:rPr lang="en-US" dirty="0"/>
            </a:br>
            <a:r>
              <a:rPr lang="en-US" dirty="0"/>
              <a:t>to</a:t>
            </a:r>
            <a:br>
              <a:rPr lang="en-US" dirty="0"/>
            </a:br>
            <a:r>
              <a:rPr lang="en-US" dirty="0"/>
              <a:t> Git &amp; GitHub</a:t>
            </a:r>
            <a:endParaRPr lang="it-IT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8C45DC0-3C7C-751B-7878-B86BD542A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651" y="4411216"/>
            <a:ext cx="2854529" cy="1193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Logo, symbol, meaning, history, PNG, brand">
            <a:extLst>
              <a:ext uri="{FF2B5EF4-FFF2-40B4-BE49-F238E27FC236}">
                <a16:creationId xmlns:a16="http://schemas.microsoft.com/office/drawing/2014/main" id="{359AC806-197E-9BFC-E22B-F6B61D0E1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177" y="4092105"/>
            <a:ext cx="2688823" cy="1512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57DC3BC-BF81-F37E-D7FA-039CFA91B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7A2968F-AFE4-C109-4CD5-9B383C240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347968C-7C4D-28A2-96F1-BDDA5E86FE71}"/>
              </a:ext>
            </a:extLst>
          </p:cNvPr>
          <p:cNvSpPr txBox="1"/>
          <p:nvPr/>
        </p:nvSpPr>
        <p:spPr>
          <a:xfrm>
            <a:off x="1293823" y="5729440"/>
            <a:ext cx="2598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linkClick r:id="rId4"/>
              </a:rPr>
              <a:t>https://git-scm.com/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53BF0D5-3E72-768C-4CD3-D9C325D9B579}"/>
              </a:ext>
            </a:extLst>
          </p:cNvPr>
          <p:cNvSpPr txBox="1"/>
          <p:nvPr/>
        </p:nvSpPr>
        <p:spPr>
          <a:xfrm>
            <a:off x="5251821" y="5729440"/>
            <a:ext cx="2254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linkClick r:id="rId5"/>
              </a:rPr>
              <a:t>https://github.com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891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7197"/>
            <a:ext cx="4936339" cy="1470025"/>
          </a:xfrm>
        </p:spPr>
        <p:txBody>
          <a:bodyPr/>
          <a:lstStyle/>
          <a:p>
            <a:r>
              <a:rPr lang="it-IT" dirty="0" err="1"/>
              <a:t>SHAs</a:t>
            </a:r>
            <a:endParaRPr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08AB94-9B7D-253C-501E-4887B4943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10CB323-5FAE-12B1-860B-C23BC1BD6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10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A70FEE7-7D50-7321-CF29-1CAA705DE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6938" y="738228"/>
            <a:ext cx="2800351" cy="192171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C8F6F130-3FD1-1376-6DCB-29242586AB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177" b="30609"/>
          <a:stretch/>
        </p:blipFill>
        <p:spPr>
          <a:xfrm>
            <a:off x="6137490" y="2095405"/>
            <a:ext cx="2799799" cy="1403174"/>
          </a:xfrm>
          <a:prstGeom prst="rect">
            <a:avLst/>
          </a:prstGeom>
        </p:spPr>
      </p:pic>
      <p:sp>
        <p:nvSpPr>
          <p:cNvPr id="9" name="Ovale 8">
            <a:extLst>
              <a:ext uri="{FF2B5EF4-FFF2-40B4-BE49-F238E27FC236}">
                <a16:creationId xmlns:a16="http://schemas.microsoft.com/office/drawing/2014/main" id="{1B4AE1BD-0581-4AAB-E676-FD06249B43E2}"/>
              </a:ext>
            </a:extLst>
          </p:cNvPr>
          <p:cNvSpPr/>
          <p:nvPr/>
        </p:nvSpPr>
        <p:spPr>
          <a:xfrm>
            <a:off x="6615879" y="640033"/>
            <a:ext cx="1327670" cy="3838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1575491-3097-68A0-7F4A-53017C1499D7}"/>
              </a:ext>
            </a:extLst>
          </p:cNvPr>
          <p:cNvSpPr txBox="1"/>
          <p:nvPr/>
        </p:nvSpPr>
        <p:spPr>
          <a:xfrm>
            <a:off x="685800" y="1508918"/>
            <a:ext cx="51794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Checksums generated by SHA1 encryption algorithm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FA60042-7F96-B448-C3CD-08C2E7EF5541}"/>
              </a:ext>
            </a:extLst>
          </p:cNvPr>
          <p:cNvSpPr txBox="1"/>
          <p:nvPr/>
        </p:nvSpPr>
        <p:spPr>
          <a:xfrm>
            <a:off x="989527" y="2661449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400" dirty="0"/>
              <a:t>The HEAD pointer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9016373-69DF-A762-98C1-217EB14FC010}"/>
              </a:ext>
            </a:extLst>
          </p:cNvPr>
          <p:cNvSpPr txBox="1"/>
          <p:nvPr/>
        </p:nvSpPr>
        <p:spPr>
          <a:xfrm>
            <a:off x="689184" y="3385281"/>
            <a:ext cx="8025910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points to a specific commit in repo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as new commits are made, the pointer changes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HEAD always refers to the latest commit on the currently active branch.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DCA1E180-129E-4CD3-580F-9493AC08AC2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6058"/>
          <a:stretch/>
        </p:blipFill>
        <p:spPr>
          <a:xfrm>
            <a:off x="3374471" y="5187719"/>
            <a:ext cx="5562818" cy="414636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43D97EF4-5E26-AF6F-3814-E0886D39190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072" t="22469" r="50968" b="69359"/>
          <a:stretch/>
        </p:blipFill>
        <p:spPr>
          <a:xfrm>
            <a:off x="7567487" y="5331181"/>
            <a:ext cx="1369802" cy="167167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4F3224F7-2C6C-F07E-60B0-E7F73B3675E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815" t="11130" r="17632" b="18277"/>
          <a:stretch/>
        </p:blipFill>
        <p:spPr>
          <a:xfrm>
            <a:off x="3374470" y="5558315"/>
            <a:ext cx="5562819" cy="375004"/>
          </a:xfrm>
          <a:prstGeom prst="rect">
            <a:avLst/>
          </a:prstGeom>
        </p:spPr>
      </p:pic>
      <p:sp>
        <p:nvSpPr>
          <p:cNvPr id="19" name="Ovale 18">
            <a:extLst>
              <a:ext uri="{FF2B5EF4-FFF2-40B4-BE49-F238E27FC236}">
                <a16:creationId xmlns:a16="http://schemas.microsoft.com/office/drawing/2014/main" id="{ECF21A9F-0C7C-8D9E-77DB-F6386FFA0A8F}"/>
              </a:ext>
            </a:extLst>
          </p:cNvPr>
          <p:cNvSpPr/>
          <p:nvPr/>
        </p:nvSpPr>
        <p:spPr>
          <a:xfrm>
            <a:off x="3374469" y="5238140"/>
            <a:ext cx="1327670" cy="3838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1324"/>
          </a:xfrm>
        </p:spPr>
        <p:txBody>
          <a:bodyPr>
            <a:normAutofit/>
          </a:bodyPr>
          <a:lstStyle/>
          <a:p>
            <a:r>
              <a:rPr sz="4000" dirty="0"/>
              <a:t>Basic Git Commands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722" y="1011803"/>
            <a:ext cx="8935278" cy="1866569"/>
          </a:xfrm>
        </p:spPr>
        <p:txBody>
          <a:bodyPr>
            <a:normAutofit/>
          </a:bodyPr>
          <a:lstStyle/>
          <a:p>
            <a:r>
              <a:rPr lang="en-US" sz="1800" dirty="0"/>
              <a:t>See where files are in the three tree scheme</a:t>
            </a:r>
          </a:p>
          <a:p>
            <a:pPr marL="457200" lvl="1" indent="0">
              <a:buNone/>
            </a:pPr>
            <a:r>
              <a:rPr sz="1500" dirty="0"/>
              <a:t>git status</a:t>
            </a:r>
            <a:endParaRPr lang="it-IT" sz="1500" dirty="0"/>
          </a:p>
          <a:p>
            <a:r>
              <a:rPr sz="1800" dirty="0"/>
              <a:t>Committing and adding message</a:t>
            </a:r>
          </a:p>
          <a:p>
            <a:pPr marL="457200" lvl="1" indent="0">
              <a:buNone/>
            </a:pPr>
            <a:r>
              <a:rPr sz="1500" dirty="0"/>
              <a:t>git commit </a:t>
            </a:r>
            <a:r>
              <a:rPr lang="it-IT" sz="1500" dirty="0"/>
              <a:t>–a</a:t>
            </a:r>
          </a:p>
          <a:p>
            <a:pPr lvl="2"/>
            <a:r>
              <a:rPr lang="en-US" sz="1000" dirty="0"/>
              <a:t>Allows one to add to staging index and commit at the same time</a:t>
            </a:r>
          </a:p>
          <a:p>
            <a:pPr lvl="2"/>
            <a:r>
              <a:rPr lang="en-US" sz="1000" dirty="0"/>
              <a:t>Grabs everything in working directory</a:t>
            </a:r>
          </a:p>
          <a:p>
            <a:pPr lvl="2"/>
            <a:r>
              <a:rPr lang="en-US" sz="1000" dirty="0"/>
              <a:t>Files not tracked or being deleted are not included</a:t>
            </a:r>
            <a:endParaRPr lang="it-IT" sz="1000" dirty="0"/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B4DF8B78-43AB-EBBB-2ECB-9625AC816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20713" y="924247"/>
            <a:ext cx="6235034" cy="3507207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2A70C12B-2E82-1134-4101-36BE7E0AD4E9}"/>
              </a:ext>
            </a:extLst>
          </p:cNvPr>
          <p:cNvSpPr txBox="1"/>
          <p:nvPr/>
        </p:nvSpPr>
        <p:spPr>
          <a:xfrm>
            <a:off x="208722" y="2878372"/>
            <a:ext cx="5076908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Compares changes to files between repo and working directory</a:t>
            </a:r>
          </a:p>
          <a:p>
            <a:pPr marL="457200" lvl="1" indent="0">
              <a:buNone/>
            </a:pPr>
            <a:r>
              <a:rPr lang="en-US" sz="1500" dirty="0"/>
              <a:t>git diff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Deleting files from the repo</a:t>
            </a:r>
          </a:p>
          <a:p>
            <a:pPr marL="457200" lvl="1" indent="0">
              <a:buNone/>
            </a:pPr>
            <a:r>
              <a:rPr lang="en-US" sz="1500" dirty="0"/>
              <a:t>git rm &lt;filename&gt;</a:t>
            </a:r>
          </a:p>
          <a:p>
            <a:pPr lvl="2"/>
            <a:r>
              <a:rPr lang="en-US" sz="1000" dirty="0"/>
              <a:t>moves deleted file change to staging area</a:t>
            </a:r>
          </a:p>
          <a:p>
            <a:pPr lvl="2"/>
            <a:r>
              <a:rPr lang="en-US" sz="1000" dirty="0"/>
              <a:t>It is not enough to delete the file in your working directory. You must commit the change.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5D17CB1-5067-9646-F062-17E8D7958BC4}"/>
              </a:ext>
            </a:extLst>
          </p:cNvPr>
          <p:cNvSpPr txBox="1"/>
          <p:nvPr/>
        </p:nvSpPr>
        <p:spPr>
          <a:xfrm>
            <a:off x="208721" y="4706954"/>
            <a:ext cx="828327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Moving (renaming) files</a:t>
            </a:r>
          </a:p>
          <a:p>
            <a:pPr marL="457200" lvl="1" indent="0">
              <a:buNone/>
            </a:pPr>
            <a:r>
              <a:rPr lang="en-US" sz="1500" dirty="0"/>
              <a:t>git mv filename1.txt filename2.txt (Note: File file1.txt was committed to repo earlier)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Grabs the file from the repo, removing all changes since last commit</a:t>
            </a:r>
          </a:p>
          <a:p>
            <a:pPr marL="457200" lvl="1" indent="0">
              <a:buNone/>
            </a:pPr>
            <a:r>
              <a:rPr lang="en-US" sz="1500" dirty="0"/>
              <a:t>git checkout &lt;filename&gt;</a:t>
            </a:r>
            <a:endParaRPr lang="en-US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Undo changes added to staging area</a:t>
            </a:r>
          </a:p>
          <a:p>
            <a:pPr marL="400050" lvl="1" indent="0">
              <a:buNone/>
            </a:pPr>
            <a:r>
              <a:rPr lang="en-US" sz="1600" dirty="0"/>
              <a:t>git reset HEAD &lt;filename&gt;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B2D2240-A211-CB32-0EAB-FF96ED4CE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3EE911D-26B9-FD2E-1EB4-BE5244A8D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Branches in Git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1"/>
            <a:ext cx="8313089" cy="2081254"/>
          </a:xfrm>
        </p:spPr>
        <p:txBody>
          <a:bodyPr>
            <a:normAutofit/>
          </a:bodyPr>
          <a:lstStyle/>
          <a:p>
            <a:r>
              <a:rPr sz="2400" dirty="0"/>
              <a:t>allows one to try new ideas</a:t>
            </a:r>
          </a:p>
          <a:p>
            <a:r>
              <a:rPr sz="2400" dirty="0"/>
              <a:t>If an idea doesn’t work, throw away the branch. Don’t have to undo many changes to master branch</a:t>
            </a:r>
          </a:p>
          <a:p>
            <a:r>
              <a:rPr sz="2400" dirty="0"/>
              <a:t>If it does work, merge</a:t>
            </a:r>
            <a:r>
              <a:rPr lang="it-IT" sz="2400" dirty="0"/>
              <a:t> </a:t>
            </a:r>
            <a:r>
              <a:rPr sz="2400" dirty="0"/>
              <a:t>ideas into master branch.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1AB3380-AF0D-8162-8892-FA7630716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F732598-9824-35B8-A4D0-5752A00AE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26E3C14-E339-223A-57A9-44144A1AC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917496"/>
            <a:ext cx="8479537" cy="2438855"/>
          </a:xfrm>
          <a:prstGeom prst="rect">
            <a:avLst/>
          </a:prstGeom>
        </p:spPr>
      </p:pic>
      <p:sp>
        <p:nvSpPr>
          <p:cNvPr id="9" name="Ovale 8">
            <a:extLst>
              <a:ext uri="{FF2B5EF4-FFF2-40B4-BE49-F238E27FC236}">
                <a16:creationId xmlns:a16="http://schemas.microsoft.com/office/drawing/2014/main" id="{E96B0992-CC90-8B7E-7CBE-94D515FDC1CC}"/>
              </a:ext>
            </a:extLst>
          </p:cNvPr>
          <p:cNvSpPr/>
          <p:nvPr/>
        </p:nvSpPr>
        <p:spPr>
          <a:xfrm>
            <a:off x="1948463" y="5208055"/>
            <a:ext cx="723175" cy="9164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6588E52E-A172-0677-4ECF-60EE3FBDD58C}"/>
              </a:ext>
            </a:extLst>
          </p:cNvPr>
          <p:cNvSpPr/>
          <p:nvPr/>
        </p:nvSpPr>
        <p:spPr>
          <a:xfrm rot="2700000">
            <a:off x="1427591" y="3709447"/>
            <a:ext cx="282215" cy="158521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Freccia a destra 10">
            <a:extLst>
              <a:ext uri="{FF2B5EF4-FFF2-40B4-BE49-F238E27FC236}">
                <a16:creationId xmlns:a16="http://schemas.microsoft.com/office/drawing/2014/main" id="{2929C90E-2FB5-4C6F-3358-BCD8C6DBC131}"/>
              </a:ext>
            </a:extLst>
          </p:cNvPr>
          <p:cNvSpPr/>
          <p:nvPr/>
        </p:nvSpPr>
        <p:spPr>
          <a:xfrm rot="8881792">
            <a:off x="2456375" y="3669244"/>
            <a:ext cx="282215" cy="158521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780AC015-4F8A-F3B2-6CD7-9C0B57920D26}"/>
              </a:ext>
            </a:extLst>
          </p:cNvPr>
          <p:cNvSpPr/>
          <p:nvPr/>
        </p:nvSpPr>
        <p:spPr>
          <a:xfrm rot="3588439">
            <a:off x="1768696" y="3615090"/>
            <a:ext cx="282215" cy="158521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Freccia a destra 12">
            <a:extLst>
              <a:ext uri="{FF2B5EF4-FFF2-40B4-BE49-F238E27FC236}">
                <a16:creationId xmlns:a16="http://schemas.microsoft.com/office/drawing/2014/main" id="{2139F766-B8AA-9D8C-59C5-1261CD95909E}"/>
              </a:ext>
            </a:extLst>
          </p:cNvPr>
          <p:cNvSpPr/>
          <p:nvPr/>
        </p:nvSpPr>
        <p:spPr>
          <a:xfrm rot="6115671">
            <a:off x="2142180" y="3615091"/>
            <a:ext cx="282215" cy="158521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061"/>
            <a:ext cx="8229600" cy="1143000"/>
          </a:xfrm>
        </p:spPr>
        <p:txBody>
          <a:bodyPr>
            <a:normAutofit/>
          </a:bodyPr>
          <a:lstStyle/>
          <a:p>
            <a:r>
              <a:rPr dirty="0"/>
              <a:t>Branch </a:t>
            </a:r>
            <a:r>
              <a:rPr sz="4000" dirty="0"/>
              <a:t>Management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075" y="1238061"/>
            <a:ext cx="8594000" cy="5488664"/>
          </a:xfrm>
        </p:spPr>
        <p:txBody>
          <a:bodyPr>
            <a:normAutofit fontScale="92500" lnSpcReduction="20000"/>
          </a:bodyPr>
          <a:lstStyle/>
          <a:p>
            <a:r>
              <a:rPr lang="it-IT" sz="2800" dirty="0"/>
              <a:t>Check </a:t>
            </a:r>
            <a:r>
              <a:rPr lang="it-IT" sz="2800" dirty="0" err="1"/>
              <a:t>current</a:t>
            </a:r>
            <a:r>
              <a:rPr lang="it-IT" sz="2800" dirty="0"/>
              <a:t> </a:t>
            </a:r>
            <a:r>
              <a:rPr lang="it-IT" sz="2800" dirty="0" err="1"/>
              <a:t>branch</a:t>
            </a:r>
            <a:endParaRPr sz="2800" dirty="0"/>
          </a:p>
          <a:p>
            <a:pPr marL="457200" lvl="1" indent="0">
              <a:spcAft>
                <a:spcPts val="400"/>
              </a:spcAft>
              <a:buNone/>
            </a:pPr>
            <a:r>
              <a:rPr sz="2400" dirty="0"/>
              <a:t>git branch</a:t>
            </a:r>
            <a:endParaRPr lang="it-IT" sz="2400" dirty="0"/>
          </a:p>
          <a:p>
            <a:pPr>
              <a:spcAft>
                <a:spcPts val="400"/>
              </a:spcAft>
            </a:pPr>
            <a:r>
              <a:rPr lang="it-IT" sz="2800" dirty="0"/>
              <a:t>Create a new </a:t>
            </a:r>
            <a:r>
              <a:rPr lang="it-IT" sz="2800" dirty="0" err="1"/>
              <a:t>branch</a:t>
            </a:r>
            <a:endParaRPr lang="it-IT" sz="2800" dirty="0"/>
          </a:p>
          <a:p>
            <a:pPr marL="457200" lvl="1" indent="0">
              <a:spcAft>
                <a:spcPts val="400"/>
              </a:spcAft>
              <a:buNone/>
            </a:pPr>
            <a:r>
              <a:rPr lang="it-IT" sz="2400" dirty="0" err="1"/>
              <a:t>git</a:t>
            </a:r>
            <a:r>
              <a:rPr lang="it-IT" sz="2400" dirty="0"/>
              <a:t> checkout -b &lt;</a:t>
            </a:r>
            <a:r>
              <a:rPr lang="it-IT" sz="2400" dirty="0" err="1"/>
              <a:t>branch</a:t>
            </a:r>
            <a:r>
              <a:rPr lang="it-IT" sz="2400" dirty="0"/>
              <a:t>&gt;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200" dirty="0"/>
              <a:t>Note: At this point, both HEADs of the branches are pointing to the same commit (that of master)</a:t>
            </a:r>
            <a:endParaRPr lang="it-IT" sz="2200" dirty="0"/>
          </a:p>
          <a:p>
            <a:pPr>
              <a:spcAft>
                <a:spcPts val="400"/>
              </a:spcAft>
            </a:pPr>
            <a:r>
              <a:rPr lang="en-US" sz="2800" dirty="0"/>
              <a:t>Switch to another branch</a:t>
            </a:r>
          </a:p>
          <a:p>
            <a:pPr marL="457200" lvl="1" indent="0">
              <a:spcAft>
                <a:spcPts val="400"/>
              </a:spcAft>
              <a:buNone/>
            </a:pPr>
            <a:r>
              <a:rPr lang="en-US" sz="2400" dirty="0"/>
              <a:t>git checkout &lt;branch&gt; 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200" dirty="0"/>
              <a:t>At this point, one can switch between branches, making commits, etc. in either branch, while the two stay separate from one another.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200" dirty="0"/>
              <a:t>Note: In order to switch to another branch, your current working directory must be clean (no conflicts, resulting in data loss).</a:t>
            </a:r>
          </a:p>
          <a:p>
            <a:pPr>
              <a:spcAft>
                <a:spcPts val="400"/>
              </a:spcAft>
            </a:pPr>
            <a:r>
              <a:rPr lang="en-US" sz="2800" dirty="0"/>
              <a:t>Compare two branches</a:t>
            </a:r>
          </a:p>
          <a:p>
            <a:pPr marL="457200" lvl="1" indent="0">
              <a:spcAft>
                <a:spcPts val="400"/>
              </a:spcAft>
              <a:buNone/>
            </a:pPr>
            <a:r>
              <a:rPr lang="en-US" sz="2400" dirty="0"/>
              <a:t>git diff &lt;branch1&gt;..&lt;branch2&gt;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DFAFCB6-9E7A-5FBD-FD3F-4C2922DBAB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68" t="18415" r="41543" b="45422"/>
          <a:stretch/>
        </p:blipFill>
        <p:spPr>
          <a:xfrm>
            <a:off x="4730436" y="1788830"/>
            <a:ext cx="3730028" cy="881942"/>
          </a:xfrm>
          <a:prstGeom prst="rect">
            <a:avLst/>
          </a:prstGeo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7A79DE1C-5A03-666E-CB5F-E1341D68E539}"/>
              </a:ext>
            </a:extLst>
          </p:cNvPr>
          <p:cNvSpPr/>
          <p:nvPr/>
        </p:nvSpPr>
        <p:spPr>
          <a:xfrm>
            <a:off x="4792236" y="2311041"/>
            <a:ext cx="450705" cy="459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350AF43-64ED-E799-26BB-914EB3B87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3D65CF-E37F-059E-7634-5C18F9F5A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E920E9-6F77-A95F-8CEB-EC031988B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D8BEE-8147-E93C-5272-6E0CA012E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5061"/>
            <a:ext cx="8229600" cy="1143000"/>
          </a:xfrm>
        </p:spPr>
        <p:txBody>
          <a:bodyPr>
            <a:normAutofit/>
          </a:bodyPr>
          <a:lstStyle/>
          <a:p>
            <a:r>
              <a:rPr lang="it-IT" dirty="0"/>
              <a:t>Merge </a:t>
            </a:r>
            <a:r>
              <a:rPr dirty="0"/>
              <a:t>Branch</a:t>
            </a:r>
            <a:r>
              <a:rPr lang="it-IT" dirty="0"/>
              <a:t>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F906B-BF42-D27C-9A8E-D2773E9FA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075" y="1380049"/>
            <a:ext cx="5407179" cy="2811705"/>
          </a:xfrm>
        </p:spPr>
        <p:txBody>
          <a:bodyPr>
            <a:normAutofit/>
          </a:bodyPr>
          <a:lstStyle/>
          <a:p>
            <a:pPr>
              <a:spcAft>
                <a:spcPts val="400"/>
              </a:spcAft>
            </a:pPr>
            <a:r>
              <a:rPr lang="en-US" sz="2800" dirty="0"/>
              <a:t>Merge from the branch into which you want to merge another branch</a:t>
            </a:r>
          </a:p>
          <a:p>
            <a:pPr marL="457200" lvl="1" indent="0">
              <a:buNone/>
            </a:pPr>
            <a:r>
              <a:rPr lang="en-US" sz="2200" dirty="0"/>
              <a:t>git merge &lt;branch to merge&gt;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000" dirty="0"/>
              <a:t>Note: Always have a clean working directory when merging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2095138-9629-E6EE-09D1-A56F60C4AF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81" t="31161" r="40904"/>
          <a:stretch/>
        </p:blipFill>
        <p:spPr>
          <a:xfrm>
            <a:off x="5239693" y="1380049"/>
            <a:ext cx="3766242" cy="1678890"/>
          </a:xfrm>
          <a:prstGeom prst="rect">
            <a:avLst/>
          </a:prstGeo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6F013E2F-4DA8-113D-BF33-3489D325E637}"/>
              </a:ext>
            </a:extLst>
          </p:cNvPr>
          <p:cNvSpPr/>
          <p:nvPr/>
        </p:nvSpPr>
        <p:spPr>
          <a:xfrm>
            <a:off x="5500177" y="1827365"/>
            <a:ext cx="450705" cy="459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BAB9FB4-969B-F92A-36A3-76F68B51C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CE111AF-DF44-731D-0363-191BDF0FE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68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4025B-D42A-D001-25D9-3E0DF4DB3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38112-3A92-C471-A2B1-78CFB669B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5061"/>
            <a:ext cx="8229600" cy="1143000"/>
          </a:xfrm>
        </p:spPr>
        <p:txBody>
          <a:bodyPr>
            <a:normAutofit/>
          </a:bodyPr>
          <a:lstStyle/>
          <a:p>
            <a:r>
              <a:rPr lang="it-IT" dirty="0"/>
              <a:t>Merge </a:t>
            </a:r>
            <a:r>
              <a:rPr dirty="0"/>
              <a:t>Branch</a:t>
            </a:r>
            <a:r>
              <a:rPr lang="it-IT" dirty="0"/>
              <a:t>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87E39-003E-6B73-B78D-3CA9D608B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075" y="1380049"/>
            <a:ext cx="5407179" cy="2811705"/>
          </a:xfrm>
        </p:spPr>
        <p:txBody>
          <a:bodyPr>
            <a:normAutofit/>
          </a:bodyPr>
          <a:lstStyle/>
          <a:p>
            <a:pPr>
              <a:spcAft>
                <a:spcPts val="400"/>
              </a:spcAft>
            </a:pPr>
            <a:r>
              <a:rPr lang="en-US" sz="2800" dirty="0"/>
              <a:t>Merge from the branch into which you want to merge another branch</a:t>
            </a:r>
          </a:p>
          <a:p>
            <a:pPr marL="457200" lvl="1" indent="0">
              <a:buNone/>
            </a:pPr>
            <a:r>
              <a:rPr lang="en-US" sz="2200" dirty="0"/>
              <a:t>git merge &lt;branch to merge&gt;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000" dirty="0"/>
              <a:t>Note: Always have a clean working directory when merging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4A91538-02D7-5707-967D-DF6DCC9E0F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81" t="31161" r="40904"/>
          <a:stretch/>
        </p:blipFill>
        <p:spPr>
          <a:xfrm>
            <a:off x="5239693" y="1380049"/>
            <a:ext cx="3766242" cy="1678890"/>
          </a:xfrm>
          <a:prstGeom prst="rect">
            <a:avLst/>
          </a:prstGeo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6D7E0A28-64AA-05D7-86A8-CE63722D36FA}"/>
              </a:ext>
            </a:extLst>
          </p:cNvPr>
          <p:cNvSpPr/>
          <p:nvPr/>
        </p:nvSpPr>
        <p:spPr>
          <a:xfrm>
            <a:off x="5500177" y="1827365"/>
            <a:ext cx="450705" cy="459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5FCF1538-D168-1549-8E7A-D250BC1EE442}"/>
              </a:ext>
            </a:extLst>
          </p:cNvPr>
          <p:cNvSpPr txBox="1"/>
          <p:nvPr/>
        </p:nvSpPr>
        <p:spPr>
          <a:xfrm>
            <a:off x="457200" y="4704204"/>
            <a:ext cx="8369929" cy="1005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457200">
              <a:spcAft>
                <a:spcPts val="400"/>
              </a:spcAft>
            </a:pPr>
            <a:r>
              <a:rPr lang="en-US" sz="2800"/>
              <a:t>So easy?</a:t>
            </a:r>
          </a:p>
          <a:p>
            <a:pPr marL="514350" indent="-457200">
              <a:spcAft>
                <a:spcPts val="400"/>
              </a:spcAft>
            </a:pPr>
            <a:endParaRPr lang="en-US" sz="2800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E92EDA2-0BD7-1309-E293-D677029FD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1BB7BE4-4AE3-0CF5-59D2-47A15E029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49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B35E2A-C454-FF5B-CF38-71DC1CD7A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89B49-4C4C-4466-7DB0-AFC401049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5061"/>
            <a:ext cx="8229600" cy="1143000"/>
          </a:xfrm>
        </p:spPr>
        <p:txBody>
          <a:bodyPr>
            <a:normAutofit/>
          </a:bodyPr>
          <a:lstStyle/>
          <a:p>
            <a:r>
              <a:rPr lang="it-IT" dirty="0"/>
              <a:t>Merge </a:t>
            </a:r>
            <a:r>
              <a:rPr dirty="0"/>
              <a:t>Branch</a:t>
            </a:r>
            <a:r>
              <a:rPr lang="it-IT" dirty="0"/>
              <a:t>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10BA1-25AD-CCE2-EAA2-E7D4E1DF53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075" y="1380049"/>
            <a:ext cx="5407179" cy="2811705"/>
          </a:xfrm>
        </p:spPr>
        <p:txBody>
          <a:bodyPr>
            <a:normAutofit/>
          </a:bodyPr>
          <a:lstStyle/>
          <a:p>
            <a:pPr>
              <a:spcAft>
                <a:spcPts val="400"/>
              </a:spcAft>
            </a:pPr>
            <a:r>
              <a:rPr lang="en-US" sz="2800" dirty="0"/>
              <a:t>Merge from the branch into which you want to merge another branch</a:t>
            </a:r>
          </a:p>
          <a:p>
            <a:pPr marL="457200" lvl="1" indent="0">
              <a:buNone/>
            </a:pPr>
            <a:r>
              <a:rPr lang="en-US" sz="2200" dirty="0"/>
              <a:t>git merge &lt;branch to merge&gt;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000" dirty="0"/>
              <a:t>Note: Always have a clean working directory when merging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0613B3F4-D3DE-3010-D089-8E351E47EF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81" t="31161" r="40904"/>
          <a:stretch/>
        </p:blipFill>
        <p:spPr>
          <a:xfrm>
            <a:off x="5239693" y="1380049"/>
            <a:ext cx="3766242" cy="1678890"/>
          </a:xfrm>
          <a:prstGeom prst="rect">
            <a:avLst/>
          </a:prstGeo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8E7FC7F6-7CA0-CD95-7428-0C00B3EAFB89}"/>
              </a:ext>
            </a:extLst>
          </p:cNvPr>
          <p:cNvSpPr/>
          <p:nvPr/>
        </p:nvSpPr>
        <p:spPr>
          <a:xfrm>
            <a:off x="5500177" y="1827365"/>
            <a:ext cx="450705" cy="459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2693D7C-2CA6-5707-9A3E-8E2A45932F25}"/>
              </a:ext>
            </a:extLst>
          </p:cNvPr>
          <p:cNvSpPr txBox="1"/>
          <p:nvPr/>
        </p:nvSpPr>
        <p:spPr>
          <a:xfrm>
            <a:off x="457200" y="4704204"/>
            <a:ext cx="8369929" cy="1005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457200">
              <a:spcAft>
                <a:spcPts val="400"/>
              </a:spcAft>
            </a:pPr>
            <a:r>
              <a:rPr lang="en-US" sz="2800"/>
              <a:t>So easy?</a:t>
            </a:r>
          </a:p>
          <a:p>
            <a:pPr marL="514350" indent="-457200">
              <a:spcAft>
                <a:spcPts val="400"/>
              </a:spcAft>
            </a:pPr>
            <a:endParaRPr lang="en-US" sz="28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BB79EC-3C52-EE62-290B-CAEF186C7F27}"/>
              </a:ext>
            </a:extLst>
          </p:cNvPr>
          <p:cNvSpPr txBox="1"/>
          <p:nvPr/>
        </p:nvSpPr>
        <p:spPr>
          <a:xfrm>
            <a:off x="457200" y="5289984"/>
            <a:ext cx="53279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dirty="0" err="1"/>
              <a:t>What</a:t>
            </a:r>
            <a:r>
              <a:rPr lang="it-IT" sz="2000" dirty="0"/>
              <a:t> </a:t>
            </a:r>
            <a:r>
              <a:rPr lang="it-IT" sz="2000" dirty="0" err="1"/>
              <a:t>if</a:t>
            </a:r>
            <a:r>
              <a:rPr lang="it-IT" sz="2000" dirty="0"/>
              <a:t> </a:t>
            </a:r>
            <a:r>
              <a:rPr lang="it-IT" sz="2000" dirty="0" err="1"/>
              <a:t>there</a:t>
            </a:r>
            <a:r>
              <a:rPr lang="it-IT" sz="2000" dirty="0"/>
              <a:t> are </a:t>
            </a:r>
            <a:r>
              <a:rPr lang="it-IT" sz="2000" dirty="0" err="1"/>
              <a:t>two</a:t>
            </a:r>
            <a:r>
              <a:rPr lang="it-IT" sz="2000" dirty="0"/>
              <a:t> </a:t>
            </a:r>
            <a:r>
              <a:rPr lang="it-IT" sz="2000" dirty="0" err="1"/>
              <a:t>changes</a:t>
            </a:r>
            <a:r>
              <a:rPr lang="it-IT" sz="2000" dirty="0"/>
              <a:t> to the </a:t>
            </a:r>
            <a:r>
              <a:rPr lang="it-IT" sz="2000" dirty="0" err="1"/>
              <a:t>same</a:t>
            </a:r>
            <a:r>
              <a:rPr lang="it-IT" sz="2000" dirty="0"/>
              <a:t> line in </a:t>
            </a:r>
            <a:r>
              <a:rPr lang="it-IT" sz="2000" dirty="0" err="1"/>
              <a:t>two</a:t>
            </a:r>
            <a:r>
              <a:rPr lang="it-IT" sz="2000" dirty="0"/>
              <a:t> </a:t>
            </a:r>
            <a:r>
              <a:rPr lang="it-IT" sz="2000" dirty="0" err="1"/>
              <a:t>different</a:t>
            </a:r>
            <a:r>
              <a:rPr lang="it-IT" sz="2000" dirty="0"/>
              <a:t> </a:t>
            </a:r>
            <a:r>
              <a:rPr lang="it-IT" sz="2000" dirty="0" err="1"/>
              <a:t>commits</a:t>
            </a:r>
            <a:r>
              <a:rPr lang="it-IT" sz="2000" dirty="0"/>
              <a:t>?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61612C4-EB49-C63F-6D3D-9DEB1AEB6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A8E061D-0BBA-DD62-6462-AF8643EC3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6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EA0458-E7C9-F420-4BA7-38CB8643F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C4D1AEF-5EF8-5265-42B9-2ADA2151A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17</a:t>
            </a:fld>
            <a:endParaRPr lang="en-US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CDB1C7C-D357-C698-6C9B-8850C1B984A8}"/>
              </a:ext>
            </a:extLst>
          </p:cNvPr>
          <p:cNvSpPr txBox="1"/>
          <p:nvPr/>
        </p:nvSpPr>
        <p:spPr>
          <a:xfrm>
            <a:off x="2467069" y="5386853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hlinkClick r:id="rId4"/>
              </a:rPr>
              <a:t>https://www.reddit.com/r/ProgrammerHumor/comments/cgf0b8/git_merge/#lightbox</a:t>
            </a:r>
            <a:endParaRPr lang="it-IT" dirty="0"/>
          </a:p>
        </p:txBody>
      </p:sp>
      <p:pic>
        <p:nvPicPr>
          <p:cNvPr id="17" name="m2-res_360p">
            <a:hlinkClick r:id="" action="ppaction://media"/>
            <a:extLst>
              <a:ext uri="{FF2B5EF4-FFF2-40B4-BE49-F238E27FC236}">
                <a16:creationId xmlns:a16="http://schemas.microsoft.com/office/drawing/2014/main" id="{BDD3E615-C170-A2D6-9186-6937B04389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73722" y="1352281"/>
            <a:ext cx="4159517" cy="33724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7281" y="663261"/>
            <a:ext cx="7772400" cy="1470025"/>
          </a:xfrm>
          <a:solidFill>
            <a:schemeClr val="bg1"/>
          </a:solidFill>
        </p:spPr>
        <p:txBody>
          <a:bodyPr/>
          <a:lstStyle/>
          <a:p>
            <a:r>
              <a:rPr lang="it-IT" dirty="0"/>
              <a:t>Merge </a:t>
            </a:r>
            <a:r>
              <a:rPr lang="it-IT" dirty="0" err="1"/>
              <a:t>conflicts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67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D5902-47D9-1AAC-92C3-972D7DB27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AF422-C9F0-1E92-553D-8336D7D0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5061"/>
            <a:ext cx="8229600" cy="1143000"/>
          </a:xfrm>
        </p:spPr>
        <p:txBody>
          <a:bodyPr>
            <a:normAutofit/>
          </a:bodyPr>
          <a:lstStyle/>
          <a:p>
            <a:r>
              <a:rPr lang="it-IT" dirty="0"/>
              <a:t>Merge </a:t>
            </a:r>
            <a:r>
              <a:rPr dirty="0"/>
              <a:t>Branch</a:t>
            </a:r>
            <a:r>
              <a:rPr lang="it-IT" dirty="0"/>
              <a:t>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1B3DD-6377-B218-2D44-7A9CD01B0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076" y="1380049"/>
            <a:ext cx="5015618" cy="2811705"/>
          </a:xfrm>
        </p:spPr>
        <p:txBody>
          <a:bodyPr>
            <a:normAutofit/>
          </a:bodyPr>
          <a:lstStyle/>
          <a:p>
            <a:pPr>
              <a:spcAft>
                <a:spcPts val="400"/>
              </a:spcAft>
            </a:pPr>
            <a:r>
              <a:rPr lang="en-US" sz="2800" dirty="0"/>
              <a:t>Resolving merge conflicts</a:t>
            </a:r>
          </a:p>
          <a:p>
            <a:pPr marL="857250" lvl="1" indent="-457200">
              <a:spcAft>
                <a:spcPts val="400"/>
              </a:spcAft>
              <a:buAutoNum type="arabicPeriod"/>
            </a:pPr>
            <a:r>
              <a:rPr lang="en-US" sz="2200" dirty="0"/>
              <a:t>Abort the merge using</a:t>
            </a:r>
          </a:p>
          <a:p>
            <a:pPr marL="800100" lvl="2" indent="0">
              <a:spcAft>
                <a:spcPts val="400"/>
              </a:spcAft>
              <a:buNone/>
            </a:pPr>
            <a:r>
              <a:rPr lang="en-US" sz="2000" dirty="0"/>
              <a:t>git merge --abort</a:t>
            </a:r>
          </a:p>
          <a:p>
            <a:pPr marL="400050" lvl="1" indent="0">
              <a:spcAft>
                <a:spcPts val="400"/>
              </a:spcAft>
              <a:buNone/>
            </a:pPr>
            <a:r>
              <a:rPr lang="en-US" sz="2200" dirty="0"/>
              <a:t>2. Manually fix the conflict</a:t>
            </a:r>
          </a:p>
          <a:p>
            <a:pPr marL="457200" lvl="1" indent="0">
              <a:spcAft>
                <a:spcPts val="400"/>
              </a:spcAft>
              <a:buNone/>
            </a:pPr>
            <a:r>
              <a:rPr lang="en-US" sz="2400" dirty="0"/>
              <a:t>Note: Git will notate the conflict in the files!</a:t>
            </a:r>
          </a:p>
          <a:p>
            <a:pPr marL="457200" lvl="1" indent="0">
              <a:spcAft>
                <a:spcPts val="400"/>
              </a:spcAft>
              <a:buNone/>
            </a:pPr>
            <a:endParaRPr lang="en-US" sz="2400" dirty="0"/>
          </a:p>
          <a:p>
            <a:pPr marL="457200" lvl="1" indent="0">
              <a:spcAft>
                <a:spcPts val="400"/>
              </a:spcAft>
              <a:buNone/>
            </a:pPr>
            <a:endParaRPr lang="en-US" sz="240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B8FBB25-2004-7C4D-F88B-7D0003D0EA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81" t="31161" r="40904"/>
          <a:stretch/>
        </p:blipFill>
        <p:spPr>
          <a:xfrm>
            <a:off x="5239693" y="1380049"/>
            <a:ext cx="3766242" cy="1678890"/>
          </a:xfrm>
          <a:prstGeom prst="rect">
            <a:avLst/>
          </a:prstGeo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2CE755E5-5E24-9BFE-1851-50C325797914}"/>
              </a:ext>
            </a:extLst>
          </p:cNvPr>
          <p:cNvSpPr/>
          <p:nvPr/>
        </p:nvSpPr>
        <p:spPr>
          <a:xfrm>
            <a:off x="5500177" y="1827365"/>
            <a:ext cx="450705" cy="459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7AC6575-1A53-0D32-CA9A-0C4FAD8E2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D2830F3-98F9-CDFC-9FA0-8D5B6D476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17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Understanding a Merge Conflict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endParaRPr lang="en-US" dirty="0"/>
          </a:p>
          <a:p>
            <a:pPr>
              <a:spcAft>
                <a:spcPts val="500"/>
              </a:spcAft>
            </a:pPr>
            <a:r>
              <a:rPr lang="en-US" dirty="0"/>
              <a:t>When Git detects conflicting changes, it marks them in your file using: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&lt;&lt;&lt;&lt;&lt;&lt;&lt; HEAD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Changes from your branch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=======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Changes from the other branch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&gt;&gt;&gt;&gt;&gt;&gt;&gt; branch-name</a:t>
            </a:r>
          </a:p>
          <a:p>
            <a:pPr>
              <a:spcAft>
                <a:spcPts val="500"/>
              </a:spcAft>
            </a:pPr>
            <a:r>
              <a:rPr lang="en-US" dirty="0"/>
              <a:t>You must manually resolve the conflict: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Choose one side’s changes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Combine both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Rewrite the content</a:t>
            </a:r>
          </a:p>
          <a:p>
            <a:pPr>
              <a:spcAft>
                <a:spcPts val="500"/>
              </a:spcAft>
            </a:pPr>
            <a:r>
              <a:rPr lang="en-US" dirty="0"/>
              <a:t>Remove all conflict markers after editing.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F284102-C5FC-F98E-C77D-D302FBF64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40D9041-BF51-5114-84B8-4775422B1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62696"/>
            <a:ext cx="8229600" cy="4525963"/>
          </a:xfrm>
        </p:spPr>
        <p:txBody>
          <a:bodyPr>
            <a:normAutofit fontScale="62500" lnSpcReduction="20000"/>
          </a:bodyPr>
          <a:lstStyle/>
          <a:p>
            <a:r>
              <a:rPr dirty="0"/>
              <a:t>I. Introduction to Git</a:t>
            </a:r>
          </a:p>
          <a:p>
            <a:pPr lvl="1"/>
            <a:r>
              <a:rPr dirty="0"/>
              <a:t>A. What is Git?</a:t>
            </a:r>
          </a:p>
          <a:p>
            <a:pPr lvl="1"/>
            <a:r>
              <a:rPr dirty="0"/>
              <a:t>B. Git workflow: Creating a new repo</a:t>
            </a:r>
          </a:p>
          <a:p>
            <a:pPr lvl="1"/>
            <a:r>
              <a:rPr dirty="0"/>
              <a:t>C. HEAD</a:t>
            </a:r>
          </a:p>
          <a:p>
            <a:pPr lvl="1"/>
            <a:r>
              <a:rPr dirty="0"/>
              <a:t>D. Basic Git commands</a:t>
            </a:r>
          </a:p>
          <a:p>
            <a:pPr lvl="1"/>
            <a:r>
              <a:rPr dirty="0"/>
              <a:t>E. Concept of branches</a:t>
            </a:r>
          </a:p>
          <a:p>
            <a:pPr lvl="1"/>
            <a:r>
              <a:rPr dirty="0"/>
              <a:t>F. Creating a branch / switching between branches</a:t>
            </a:r>
          </a:p>
          <a:p>
            <a:pPr lvl="1"/>
            <a:r>
              <a:rPr dirty="0"/>
              <a:t>G. Merging branches and resolving conflicts</a:t>
            </a:r>
          </a:p>
          <a:p>
            <a:pPr lvl="1"/>
            <a:r>
              <a:rPr dirty="0"/>
              <a:t>H. Concept of stashing</a:t>
            </a:r>
          </a:p>
          <a:p>
            <a:endParaRPr dirty="0"/>
          </a:p>
          <a:p>
            <a:r>
              <a:rPr dirty="0"/>
              <a:t>II. Introduction to GitHub</a:t>
            </a:r>
          </a:p>
          <a:p>
            <a:pPr lvl="1"/>
            <a:r>
              <a:rPr dirty="0"/>
              <a:t>A. What is GitHub? Basic GitHub concepts</a:t>
            </a:r>
          </a:p>
          <a:p>
            <a:pPr lvl="1"/>
            <a:r>
              <a:rPr dirty="0"/>
              <a:t>B. GitHub in practice: Distributed version control</a:t>
            </a:r>
          </a:p>
          <a:p>
            <a:pPr lvl="1"/>
            <a:r>
              <a:rPr dirty="0"/>
              <a:t>C. Cloning a remote repo</a:t>
            </a:r>
          </a:p>
          <a:p>
            <a:pPr lvl="1"/>
            <a:r>
              <a:rPr dirty="0"/>
              <a:t>D. Fetching/Pushing to a remote repo</a:t>
            </a:r>
          </a:p>
          <a:p>
            <a:pPr lvl="1"/>
            <a:r>
              <a:rPr dirty="0"/>
              <a:t>E. Collaborating using Git and GitHub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7062AB1-0E4E-1D6F-2795-D2B536262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87F261-E8E4-0572-A9C1-8FFCC3F18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Tips to reduce merge pain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44955"/>
            <a:ext cx="8229600" cy="4103483"/>
          </a:xfrm>
        </p:spPr>
        <p:txBody>
          <a:bodyPr>
            <a:normAutofit/>
          </a:bodyPr>
          <a:lstStyle/>
          <a:p>
            <a:r>
              <a:rPr lang="en-US" sz="2800" dirty="0"/>
              <a:t>Merge Often</a:t>
            </a:r>
          </a:p>
          <a:p>
            <a:pPr marL="457200" lvl="1" indent="0">
              <a:buNone/>
            </a:pPr>
            <a:r>
              <a:rPr lang="en-US" sz="2400" dirty="0"/>
              <a:t>Integrate changes regularly to catch conflicts early, while they’re easier to fix.</a:t>
            </a:r>
          </a:p>
          <a:p>
            <a:r>
              <a:rPr lang="en-US" sz="2800" dirty="0"/>
              <a:t>Keep Commits Small &amp; Focused</a:t>
            </a:r>
          </a:p>
          <a:p>
            <a:pPr marL="457200" lvl="1" indent="0">
              <a:buNone/>
            </a:pPr>
            <a:r>
              <a:rPr lang="en-US" sz="2400" dirty="0"/>
              <a:t>Write commits that solve one issue at a time, is easier to review, test, and roll back</a:t>
            </a:r>
          </a:p>
          <a:p>
            <a:r>
              <a:rPr lang="en-US" sz="2800" dirty="0"/>
              <a:t>Regularly Pull from Main</a:t>
            </a:r>
          </a:p>
          <a:p>
            <a:pPr marL="400050" lvl="1" indent="0">
              <a:buNone/>
            </a:pPr>
            <a:r>
              <a:rPr lang="en-US" sz="2400" dirty="0"/>
              <a:t>Keep your feature branch up to date using 'git pull origin main' or 'git rebase' to reduce conflict risk.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9C71B95-EC1F-0029-6455-AF8228A3B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560B45A-BD7F-8B3C-DE0E-A204B164E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Renaming and deleting branches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dirty="0"/>
          </a:p>
          <a:p>
            <a:r>
              <a:rPr sz="2800" dirty="0"/>
              <a:t>git branch -m/--move</a:t>
            </a:r>
            <a:r>
              <a:rPr lang="it-IT" sz="2800" dirty="0"/>
              <a:t> &lt;</a:t>
            </a:r>
            <a:r>
              <a:rPr sz="2800" dirty="0"/>
              <a:t>old</a:t>
            </a:r>
            <a:r>
              <a:rPr lang="it-IT" sz="2800" dirty="0"/>
              <a:t> </a:t>
            </a:r>
            <a:r>
              <a:rPr sz="2800" dirty="0"/>
              <a:t>name</a:t>
            </a:r>
            <a:r>
              <a:rPr lang="it-IT" sz="2800" dirty="0"/>
              <a:t>&gt;</a:t>
            </a:r>
            <a:r>
              <a:rPr sz="2800" dirty="0"/>
              <a:t> </a:t>
            </a:r>
            <a:r>
              <a:rPr lang="it-IT" sz="2800" dirty="0"/>
              <a:t>&lt;</a:t>
            </a:r>
            <a:r>
              <a:rPr sz="2800" dirty="0"/>
              <a:t>new</a:t>
            </a:r>
            <a:r>
              <a:rPr lang="it-IT" sz="2800" dirty="0"/>
              <a:t> </a:t>
            </a:r>
            <a:r>
              <a:rPr sz="2800" dirty="0"/>
              <a:t>name</a:t>
            </a:r>
            <a:r>
              <a:rPr lang="it-IT" sz="2800" dirty="0"/>
              <a:t>&gt;</a:t>
            </a:r>
            <a:endParaRPr sz="2800" dirty="0"/>
          </a:p>
          <a:p>
            <a:r>
              <a:rPr sz="2800" dirty="0"/>
              <a:t>git branch -d </a:t>
            </a:r>
            <a:r>
              <a:rPr lang="it-IT" sz="2800" dirty="0"/>
              <a:t>&lt;</a:t>
            </a:r>
            <a:r>
              <a:rPr sz="2800" dirty="0"/>
              <a:t>branch</a:t>
            </a:r>
            <a:r>
              <a:rPr lang="it-IT" sz="2800" dirty="0"/>
              <a:t> </a:t>
            </a:r>
            <a:r>
              <a:rPr sz="2800" dirty="0"/>
              <a:t>name</a:t>
            </a:r>
            <a:r>
              <a:rPr lang="it-IT" sz="2800" dirty="0"/>
              <a:t>&gt;</a:t>
            </a:r>
            <a:endParaRPr sz="2800" dirty="0"/>
          </a:p>
          <a:p>
            <a:pPr marL="457200" lvl="1" indent="0">
              <a:buNone/>
            </a:pPr>
            <a:r>
              <a:rPr sz="2400" dirty="0"/>
              <a:t>Note: Must not be in </a:t>
            </a:r>
            <a:r>
              <a:rPr lang="it-IT" sz="2400" dirty="0"/>
              <a:t>&lt;</a:t>
            </a:r>
            <a:r>
              <a:rPr sz="2400" dirty="0"/>
              <a:t>branch</a:t>
            </a:r>
            <a:r>
              <a:rPr lang="it-IT" sz="2400" dirty="0"/>
              <a:t> </a:t>
            </a:r>
            <a:r>
              <a:rPr sz="2400" dirty="0"/>
              <a:t>name</a:t>
            </a:r>
            <a:r>
              <a:rPr lang="it-IT" sz="2400" dirty="0"/>
              <a:t>&gt;</a:t>
            </a:r>
          </a:p>
          <a:p>
            <a:pPr marL="1314450" lvl="3" indent="0">
              <a:buNone/>
            </a:pPr>
            <a:r>
              <a:rPr lang="it-IT" sz="2400" dirty="0"/>
              <a:t>Must </a:t>
            </a:r>
            <a:r>
              <a:rPr sz="2400" dirty="0"/>
              <a:t>not have commits in </a:t>
            </a:r>
            <a:r>
              <a:rPr lang="it-IT" sz="2400" dirty="0"/>
              <a:t>&lt;</a:t>
            </a:r>
            <a:r>
              <a:rPr sz="2400" dirty="0" err="1"/>
              <a:t>branc</a:t>
            </a:r>
            <a:r>
              <a:rPr lang="it-IT" sz="2400" dirty="0"/>
              <a:t>h </a:t>
            </a:r>
            <a:r>
              <a:rPr sz="2400" dirty="0"/>
              <a:t>name</a:t>
            </a:r>
            <a:r>
              <a:rPr lang="it-IT" sz="2400" dirty="0"/>
              <a:t>&gt;</a:t>
            </a:r>
            <a:r>
              <a:rPr sz="2400" dirty="0"/>
              <a:t> unmerged in branch from which you are deleting</a:t>
            </a:r>
          </a:p>
          <a:p>
            <a:r>
              <a:rPr sz="2800" dirty="0"/>
              <a:t>git branch -D </a:t>
            </a:r>
            <a:r>
              <a:rPr lang="it-IT" sz="2800" dirty="0"/>
              <a:t>&lt;</a:t>
            </a:r>
            <a:r>
              <a:rPr sz="2800" dirty="0"/>
              <a:t>branch</a:t>
            </a:r>
            <a:r>
              <a:rPr lang="it-IT" sz="2800" dirty="0"/>
              <a:t> </a:t>
            </a:r>
            <a:r>
              <a:rPr sz="2800" dirty="0"/>
              <a:t>name</a:t>
            </a:r>
            <a:r>
              <a:rPr lang="it-IT" sz="2800" dirty="0"/>
              <a:t>&gt;</a:t>
            </a:r>
            <a:endParaRPr sz="2800" dirty="0"/>
          </a:p>
          <a:p>
            <a:pPr marL="457200" lvl="1" indent="0">
              <a:buNone/>
            </a:pPr>
            <a:r>
              <a:rPr sz="2000" dirty="0"/>
              <a:t>Note: If you are really sure that you want to delete branch with commits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E156266-BEA1-1617-F691-6DD056F25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5F430A6-296B-E054-123A-5CBC3B871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Managing Work with Git Stash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19119"/>
          </a:xfrm>
        </p:spPr>
        <p:txBody>
          <a:bodyPr>
            <a:normAutofit fontScale="47500" lnSpcReduction="20000"/>
          </a:bodyPr>
          <a:lstStyle/>
          <a:p>
            <a:r>
              <a:rPr lang="en-US" sz="5100" dirty="0"/>
              <a:t>Allows you to save your work and change branch</a:t>
            </a:r>
          </a:p>
          <a:p>
            <a:pPr marL="400050" lvl="1" indent="0">
              <a:buNone/>
            </a:pPr>
            <a:r>
              <a:rPr lang="en-US" sz="4200" dirty="0"/>
              <a:t>git stash save “message”</a:t>
            </a:r>
          </a:p>
          <a:p>
            <a:pPr lvl="1"/>
            <a:r>
              <a:rPr lang="en-US" sz="3600" dirty="0"/>
              <a:t>Note: used for switching quickly between branches</a:t>
            </a:r>
          </a:p>
          <a:p>
            <a:pPr marL="1371600" lvl="3" indent="0">
              <a:buNone/>
            </a:pPr>
            <a:r>
              <a:rPr lang="en-US" sz="3600" dirty="0"/>
              <a:t>don’t leave the code in stash for a long period of time</a:t>
            </a:r>
          </a:p>
          <a:p>
            <a:endParaRPr lang="en-US" dirty="0"/>
          </a:p>
          <a:p>
            <a:r>
              <a:rPr lang="en-US" sz="5100" dirty="0"/>
              <a:t>Lists all current stashes</a:t>
            </a:r>
          </a:p>
          <a:p>
            <a:pPr marL="400050" lvl="1" indent="0">
              <a:buNone/>
            </a:pPr>
            <a:r>
              <a:rPr lang="en-US" sz="4200" dirty="0"/>
              <a:t>git stash list</a:t>
            </a:r>
          </a:p>
          <a:p>
            <a:r>
              <a:rPr lang="en-US" sz="5100" dirty="0"/>
              <a:t>Applies and deletes the most recent stash</a:t>
            </a:r>
          </a:p>
          <a:p>
            <a:pPr marL="400050" lvl="1" indent="0">
              <a:buNone/>
            </a:pPr>
            <a:r>
              <a:rPr lang="en-US" sz="4200" dirty="0"/>
              <a:t>git stash pop &lt;index&gt;</a:t>
            </a:r>
          </a:p>
          <a:p>
            <a:r>
              <a:rPr lang="en-US" sz="5400" dirty="0"/>
              <a:t>Applies a stash but keeps it in the list</a:t>
            </a:r>
            <a:endParaRPr lang="en-US" sz="5100" dirty="0"/>
          </a:p>
          <a:p>
            <a:pPr marL="400050" lvl="1" indent="0">
              <a:buNone/>
            </a:pPr>
            <a:r>
              <a:rPr lang="en-US" sz="4200" dirty="0"/>
              <a:t>git stash apply &lt;index&gt;</a:t>
            </a:r>
          </a:p>
          <a:p>
            <a:r>
              <a:rPr lang="en-US" sz="5500" dirty="0"/>
              <a:t>Creates a new branch starting from a stash</a:t>
            </a:r>
          </a:p>
          <a:p>
            <a:pPr marL="400050" lvl="1" indent="0">
              <a:buNone/>
            </a:pPr>
            <a:r>
              <a:rPr lang="en-US" sz="4200" dirty="0"/>
              <a:t>git stash branch &lt;branch name&gt; &lt;index&gt;</a:t>
            </a:r>
          </a:p>
          <a:p>
            <a:pPr lvl="1"/>
            <a:r>
              <a:rPr lang="en-US" sz="3600" dirty="0"/>
              <a:t>Note: useful for long-term feature development.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5316941-E8F0-7725-DCCC-F9A563450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215F8EF-2A90-B9C7-D95D-6DBB0F299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22</a:t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GitHub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dirty="0"/>
          </a:p>
          <a:p>
            <a:r>
              <a:rPr lang="it-IT" dirty="0"/>
              <a:t>P</a:t>
            </a:r>
            <a:r>
              <a:rPr dirty="0" err="1"/>
              <a:t>latform</a:t>
            </a:r>
            <a:r>
              <a:rPr dirty="0"/>
              <a:t> to host code repositories</a:t>
            </a:r>
          </a:p>
          <a:p>
            <a:r>
              <a:rPr dirty="0"/>
              <a:t>launched in 2007</a:t>
            </a:r>
          </a:p>
          <a:p>
            <a:r>
              <a:rPr dirty="0"/>
              <a:t>most popular Git host</a:t>
            </a:r>
          </a:p>
          <a:p>
            <a:r>
              <a:rPr dirty="0"/>
              <a:t>allows users to collaborate on projects from anywhere</a:t>
            </a:r>
          </a:p>
          <a:p>
            <a:r>
              <a:rPr dirty="0"/>
              <a:t>GitHub makes git social!</a:t>
            </a:r>
          </a:p>
          <a:p>
            <a:r>
              <a:rPr dirty="0"/>
              <a:t>Free to start (can pay for private repositories and additional features)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88D7D4C-7C1E-B0AF-ACD5-63B94B10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A687D5D-73EE-9C6D-EFB0-BDAD1C26B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4" descr="GitHub Logo, symbol, meaning, history, PNG, brand">
            <a:extLst>
              <a:ext uri="{FF2B5EF4-FFF2-40B4-BE49-F238E27FC236}">
                <a16:creationId xmlns:a16="http://schemas.microsoft.com/office/drawing/2014/main" id="{3DDB0A78-CF56-319E-26DF-8A0AFE87D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343970"/>
            <a:ext cx="2688823" cy="1512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432A90B-B724-7F1C-9819-D13BA4A25439}"/>
              </a:ext>
            </a:extLst>
          </p:cNvPr>
          <p:cNvSpPr txBox="1"/>
          <p:nvPr/>
        </p:nvSpPr>
        <p:spPr>
          <a:xfrm>
            <a:off x="6873844" y="1981305"/>
            <a:ext cx="2254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linkClick r:id="rId3"/>
              </a:rPr>
              <a:t>https://github.com</a:t>
            </a:r>
            <a:endParaRPr lang="it-IT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30820-4ADA-4EEE-E4CA-B0A1B8A70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E4BBE-DDF3-F3C4-E7A4-B28302269E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484187"/>
            <a:ext cx="7772400" cy="1470025"/>
          </a:xfrm>
        </p:spPr>
        <p:txBody>
          <a:bodyPr/>
          <a:lstStyle/>
          <a:p>
            <a:r>
              <a:rPr dirty="0"/>
              <a:t>Git architecture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5BF9D57-DCD4-79C6-9DAC-811FCAEF9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410BEA-9F15-4BDD-7699-21CCB08EF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24</a:t>
            </a:fld>
            <a:endParaRPr lang="en-US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577D0CF-5222-39E2-FAFD-17CB3D5FC5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0FC34A80-82B5-F21D-7A6D-EF8942704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9988" y="1954212"/>
            <a:ext cx="7544024" cy="4243513"/>
          </a:xfrm>
          <a:prstGeom prst="rect">
            <a:avLst/>
          </a:prstGeom>
        </p:spPr>
      </p:pic>
      <p:sp>
        <p:nvSpPr>
          <p:cNvPr id="3" name="Ovale 2">
            <a:extLst>
              <a:ext uri="{FF2B5EF4-FFF2-40B4-BE49-F238E27FC236}">
                <a16:creationId xmlns:a16="http://schemas.microsoft.com/office/drawing/2014/main" id="{9503878E-B955-C010-30D8-B1DD55C1F813}"/>
              </a:ext>
            </a:extLst>
          </p:cNvPr>
          <p:cNvSpPr/>
          <p:nvPr/>
        </p:nvSpPr>
        <p:spPr>
          <a:xfrm>
            <a:off x="6290294" y="2112837"/>
            <a:ext cx="1887946" cy="8301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5841578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7403E-B02B-B169-6875-4294B51DA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8F4F2-2606-4765-E8F3-6EEB3E7DE2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93772"/>
            <a:ext cx="7772400" cy="877462"/>
          </a:xfrm>
        </p:spPr>
        <p:txBody>
          <a:bodyPr>
            <a:normAutofit/>
          </a:bodyPr>
          <a:lstStyle/>
          <a:p>
            <a:r>
              <a:rPr lang="it-IT" sz="4000" dirty="0" err="1"/>
              <a:t>Other</a:t>
            </a:r>
            <a:r>
              <a:rPr lang="it-IT" sz="4000" dirty="0"/>
              <a:t> </a:t>
            </a:r>
            <a:r>
              <a:rPr sz="4000" dirty="0"/>
              <a:t>Git</a:t>
            </a:r>
            <a:r>
              <a:rPr lang="it-IT" sz="4000" dirty="0"/>
              <a:t> </a:t>
            </a:r>
            <a:r>
              <a:rPr lang="it-IT" sz="4000" dirty="0" err="1"/>
              <a:t>Commands</a:t>
            </a:r>
            <a:endParaRPr sz="400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5A9546F-3579-FE84-8121-5E152843C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6005C3-8312-11D5-808A-1EA7067FA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25</a:t>
            </a:fld>
            <a:endParaRPr lang="en-US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FBB6E0D3-3F05-0D88-F9BE-AB1101EC0F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CEB811E3-CE30-45C2-C0A8-0AB425DFF6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27599" y="1796052"/>
            <a:ext cx="5402004" cy="303862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EF4DAFF-3F79-D74C-B237-02EFDED8FE02}"/>
              </a:ext>
            </a:extLst>
          </p:cNvPr>
          <p:cNvSpPr txBox="1"/>
          <p:nvPr/>
        </p:nvSpPr>
        <p:spPr>
          <a:xfrm>
            <a:off x="371192" y="1409443"/>
            <a:ext cx="808700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Copying (cloning) files from remote repo to local machine</a:t>
            </a:r>
          </a:p>
          <a:p>
            <a:pPr lvl="1"/>
            <a:r>
              <a:rPr lang="en-US" sz="2000" dirty="0"/>
              <a:t>git clone URL &lt;new </a:t>
            </a:r>
            <a:r>
              <a:rPr lang="en-US" sz="2000" dirty="0" err="1"/>
              <a:t>dir</a:t>
            </a:r>
            <a:r>
              <a:rPr lang="en-US" sz="2000" dirty="0"/>
              <a:t> name&gt;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Pushing to a remote repo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BF89E90-B134-EECB-3DAB-1CCBCEBBF9FB}"/>
              </a:ext>
            </a:extLst>
          </p:cNvPr>
          <p:cNvSpPr txBox="1"/>
          <p:nvPr/>
        </p:nvSpPr>
        <p:spPr>
          <a:xfrm>
            <a:off x="371193" y="2548216"/>
            <a:ext cx="4771175" cy="2693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000" dirty="0"/>
              <a:t>git push &lt;remote name&gt; &lt;branch name&gt;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Fetch</a:t>
            </a:r>
          </a:p>
          <a:p>
            <a:pPr lvl="1"/>
            <a:r>
              <a:rPr lang="en-US" sz="2000" dirty="0"/>
              <a:t>git fetch &lt;remote repo name&gt;</a:t>
            </a:r>
          </a:p>
          <a:p>
            <a:pPr lvl="1"/>
            <a:r>
              <a:rPr lang="en-US" sz="1700" dirty="0"/>
              <a:t>Note: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doesn’t change your working </a:t>
            </a:r>
            <a:r>
              <a:rPr lang="en-US" sz="1700" dirty="0" err="1"/>
              <a:t>dir</a:t>
            </a:r>
            <a:r>
              <a:rPr lang="en-US" sz="1700" dirty="0"/>
              <a:t> or any commits that you’ve made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git merge must be done to merge fetched changes into local branch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940F09C-08BC-66AF-61FE-E2B3A4F180BF}"/>
              </a:ext>
            </a:extLst>
          </p:cNvPr>
          <p:cNvSpPr txBox="1"/>
          <p:nvPr/>
        </p:nvSpPr>
        <p:spPr>
          <a:xfrm>
            <a:off x="371192" y="5277943"/>
            <a:ext cx="8315608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Fetch and merge changes to local branch and working directory</a:t>
            </a:r>
          </a:p>
          <a:p>
            <a:pPr lvl="1"/>
            <a:r>
              <a:rPr lang="en-US" sz="2000" dirty="0"/>
              <a:t>git pull &lt;remote repo name&gt;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342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5AD4E-6C8E-99E1-ABCB-C1618BDA66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E402D-11FD-5793-01DD-C4E7FA0BA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93772"/>
            <a:ext cx="7772400" cy="877462"/>
          </a:xfrm>
        </p:spPr>
        <p:txBody>
          <a:bodyPr>
            <a:normAutofit/>
          </a:bodyPr>
          <a:lstStyle/>
          <a:p>
            <a:r>
              <a:rPr lang="it-IT" sz="4000" dirty="0" err="1"/>
              <a:t>Other</a:t>
            </a:r>
            <a:r>
              <a:rPr lang="it-IT" sz="4000" dirty="0"/>
              <a:t> </a:t>
            </a:r>
            <a:r>
              <a:rPr sz="4000" dirty="0"/>
              <a:t>Git</a:t>
            </a:r>
            <a:r>
              <a:rPr lang="it-IT" sz="4000" dirty="0"/>
              <a:t> </a:t>
            </a:r>
            <a:r>
              <a:rPr lang="it-IT" sz="4000" dirty="0" err="1"/>
              <a:t>Commands</a:t>
            </a:r>
            <a:endParaRPr sz="400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8BF07FA-95FF-6938-FB71-D5DA9143F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02FA715-B449-6A8B-6A7E-76A6EEA36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26</a:t>
            </a:fld>
            <a:endParaRPr lang="en-US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F92CD69C-39D2-5955-7023-FC7BC5206E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815C137-C6F3-50C9-CB0C-9A69CE071AAB}"/>
              </a:ext>
            </a:extLst>
          </p:cNvPr>
          <p:cNvSpPr txBox="1"/>
          <p:nvPr/>
        </p:nvSpPr>
        <p:spPr>
          <a:xfrm>
            <a:off x="371192" y="2242362"/>
            <a:ext cx="808700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Link my local repo to a remote repo</a:t>
            </a:r>
          </a:p>
          <a:p>
            <a:pPr lvl="1"/>
            <a:r>
              <a:rPr lang="en-US" sz="2000" dirty="0"/>
              <a:t>git remote add &lt;alias&gt; &lt;URL&gt;</a:t>
            </a:r>
          </a:p>
          <a:p>
            <a:pPr lvl="1"/>
            <a:r>
              <a:rPr lang="en-US" sz="2000" dirty="0"/>
              <a:t>Note: just establishes a connection…no files are copied/moved</a:t>
            </a:r>
          </a:p>
          <a:p>
            <a:pPr lvl="2"/>
            <a:r>
              <a:rPr lang="en-US" sz="2000" dirty="0"/>
              <a:t>You may have more than one remote linked to your local directory!</a:t>
            </a:r>
          </a:p>
          <a:p>
            <a:pPr lvl="2"/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Tag specific points in history as being important, such as releases versions (v.1.0, 2.0, …)</a:t>
            </a:r>
          </a:p>
          <a:p>
            <a:pPr lvl="1"/>
            <a:r>
              <a:rPr lang="en-US" sz="2000" dirty="0"/>
              <a:t>git tag</a:t>
            </a:r>
          </a:p>
        </p:txBody>
      </p:sp>
    </p:spTree>
    <p:extLst>
      <p:ext uri="{BB962C8B-B14F-4D97-AF65-F5344CB8AC3E}">
        <p14:creationId xmlns:p14="http://schemas.microsoft.com/office/powerpoint/2010/main" val="8822445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Forking a Repository (GitHub)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44004" cy="5090311"/>
          </a:xfrm>
        </p:spPr>
        <p:txBody>
          <a:bodyPr>
            <a:normAutofit/>
          </a:bodyPr>
          <a:lstStyle/>
          <a:p>
            <a:pPr marL="171450" indent="-171450">
              <a:spcAft>
                <a:spcPts val="800"/>
              </a:spcAft>
              <a:defRPr sz="1200" b="0"/>
            </a:pPr>
            <a:r>
              <a:rPr lang="en-US" sz="2400" dirty="0"/>
              <a:t>Click “Fork” on a repository page on GitHub</a:t>
            </a:r>
          </a:p>
          <a:p>
            <a:pPr marL="400050">
              <a:spcAft>
                <a:spcPts val="800"/>
              </a:spcAft>
              <a:defRPr sz="1200" b="0"/>
            </a:pPr>
            <a:r>
              <a:rPr lang="en-US" sz="2000" dirty="0"/>
              <a:t>What it does:</a:t>
            </a:r>
          </a:p>
          <a:p>
            <a:pPr marL="457200" lvl="1" indent="0">
              <a:spcAft>
                <a:spcPts val="800"/>
              </a:spcAft>
              <a:buNone/>
              <a:defRPr sz="1200" b="0"/>
            </a:pPr>
            <a:r>
              <a:rPr lang="en-US" sz="1600" dirty="0"/>
              <a:t>Creates a personal copy of someone else's repository in your own GitHub account</a:t>
            </a:r>
          </a:p>
          <a:p>
            <a:pPr marL="457200" lvl="1" indent="0">
              <a:spcAft>
                <a:spcPts val="800"/>
              </a:spcAft>
              <a:buNone/>
              <a:defRPr sz="1200" b="0"/>
            </a:pPr>
            <a:r>
              <a:rPr lang="en-US" sz="1600" dirty="0"/>
              <a:t>Allows you to freely experiment, edit, or contribute without affecting the original</a:t>
            </a:r>
          </a:p>
          <a:p>
            <a:pPr>
              <a:spcAft>
                <a:spcPts val="800"/>
              </a:spcAft>
              <a:defRPr sz="1200" b="0"/>
            </a:pPr>
            <a:r>
              <a:rPr lang="en-US" sz="2000" dirty="0"/>
              <a:t>Why it matters:</a:t>
            </a:r>
          </a:p>
          <a:p>
            <a:pPr marL="400050" lvl="1" indent="0">
              <a:spcAft>
                <a:spcPts val="800"/>
              </a:spcAft>
              <a:buNone/>
              <a:defRPr sz="1200" b="0"/>
            </a:pPr>
            <a:r>
              <a:rPr lang="en-US" sz="1600" dirty="0"/>
              <a:t>Essential for open-source collaboration</a:t>
            </a:r>
          </a:p>
          <a:p>
            <a:pPr marL="400050" lvl="1" indent="0">
              <a:spcAft>
                <a:spcPts val="800"/>
              </a:spcAft>
              <a:buNone/>
              <a:defRPr sz="1200" b="0"/>
            </a:pPr>
            <a:r>
              <a:rPr lang="en-US" sz="1600" dirty="0"/>
              <a:t>Used in the 'Fork and Pull Request' workflow</a:t>
            </a:r>
          </a:p>
          <a:p>
            <a:pPr marL="285750">
              <a:spcAft>
                <a:spcPts val="800"/>
              </a:spcAft>
              <a:defRPr sz="1200" b="0"/>
            </a:pPr>
            <a:r>
              <a:rPr lang="en-US" sz="2000" dirty="0"/>
              <a:t>Typical flow:</a:t>
            </a:r>
          </a:p>
          <a:p>
            <a:pPr marL="400050" lvl="1" indent="0">
              <a:spcAft>
                <a:spcPts val="800"/>
              </a:spcAft>
              <a:buNone/>
              <a:defRPr sz="1200" b="0"/>
            </a:pPr>
            <a:r>
              <a:rPr lang="en-US" sz="1600" dirty="0"/>
              <a:t>1. Fork a repo on GitHub</a:t>
            </a:r>
          </a:p>
          <a:p>
            <a:pPr marL="400050" lvl="1" indent="0">
              <a:spcAft>
                <a:spcPts val="800"/>
              </a:spcAft>
              <a:buNone/>
              <a:defRPr sz="1200" b="0"/>
            </a:pPr>
            <a:r>
              <a:rPr lang="en-US" sz="1600" dirty="0"/>
              <a:t>2. Clone your fork locally:</a:t>
            </a:r>
          </a:p>
          <a:p>
            <a:pPr marL="400050" lvl="1" indent="0">
              <a:spcAft>
                <a:spcPts val="800"/>
              </a:spcAft>
              <a:buNone/>
              <a:defRPr sz="1200" b="0"/>
            </a:pPr>
            <a:r>
              <a:rPr lang="en-US" sz="1600" dirty="0"/>
              <a:t>3. Create a branch, make changes, push, then open a pull request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AA3C4D5-E6F5-162F-6CC6-2D3FD624A0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474" t="16901" r="8759" b="16640"/>
          <a:stretch/>
        </p:blipFill>
        <p:spPr>
          <a:xfrm>
            <a:off x="4702027" y="3429000"/>
            <a:ext cx="4319752" cy="1828800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477F86A6-0D8E-A7F1-BA19-8CA6CC4FD03D}"/>
              </a:ext>
            </a:extLst>
          </p:cNvPr>
          <p:cNvSpPr txBox="1"/>
          <p:nvPr/>
        </p:nvSpPr>
        <p:spPr>
          <a:xfrm>
            <a:off x="4702026" y="5257800"/>
            <a:ext cx="44419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" dirty="0">
                <a:hlinkClick r:id="rId3"/>
              </a:rPr>
              <a:t>https://levelup.gitconnected.com/how-to-sync-forked-repositories-using-git-or-github-2933e497fa16</a:t>
            </a:r>
            <a:endParaRPr lang="it-IT" sz="800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2E6B11C-A930-038C-1E9C-024D70E3C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1FF0CE7-4C49-CA63-57EB-4C458ACF4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27</a:t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591F14-39F8-9E89-E149-35DC54F08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9A62B-ADFD-1582-878A-3596B6F55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GitHub Projects (Backlog)</a:t>
            </a:r>
            <a:endParaRPr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54037F8-66C7-A677-6911-20AB5845D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24" y="3948588"/>
            <a:ext cx="7876515" cy="2634774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8767D23-A343-745E-72E9-D02654EDC904}"/>
              </a:ext>
            </a:extLst>
          </p:cNvPr>
          <p:cNvSpPr txBox="1"/>
          <p:nvPr/>
        </p:nvSpPr>
        <p:spPr>
          <a:xfrm>
            <a:off x="606581" y="1430611"/>
            <a:ext cx="7890095" cy="24724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1400" b="1"/>
            </a:pPr>
            <a:r>
              <a:rPr lang="en-US" sz="2400" dirty="0"/>
              <a:t>Backlog:</a:t>
            </a:r>
          </a:p>
          <a:p>
            <a:pPr marL="628650" lvl="1" indent="-171450">
              <a:spcAft>
                <a:spcPts val="800"/>
              </a:spcAft>
              <a:buFont typeface="Arial" panose="020B0604020202020204" pitchFamily="34" charset="0"/>
              <a:buChar char="•"/>
              <a:defRPr sz="1200" b="0"/>
            </a:pPr>
            <a:r>
              <a:rPr lang="en-US" sz="2000" dirty="0"/>
              <a:t>prioritized list of work items that need to be completed (features, bugs, and tasks)</a:t>
            </a:r>
          </a:p>
          <a:p>
            <a:pPr>
              <a:spcAft>
                <a:spcPts val="800"/>
              </a:spcAft>
              <a:defRPr sz="1400" b="1"/>
            </a:pPr>
            <a:r>
              <a:rPr lang="en-US" sz="2400" dirty="0"/>
              <a:t>In Agile:</a:t>
            </a:r>
          </a:p>
          <a:p>
            <a:pPr marL="628650" lvl="1" indent="-171450">
              <a:spcAft>
                <a:spcPts val="800"/>
              </a:spcAft>
              <a:buFont typeface="Arial" panose="020B0604020202020204" pitchFamily="34" charset="0"/>
              <a:buChar char="•"/>
              <a:defRPr sz="1200" b="0"/>
            </a:pPr>
            <a:r>
              <a:rPr lang="en-US" sz="2000" dirty="0"/>
              <a:t>Contains user stories, tasks, and issues</a:t>
            </a:r>
          </a:p>
          <a:p>
            <a:pPr marL="628650" lvl="1" indent="-171450">
              <a:spcAft>
                <a:spcPts val="800"/>
              </a:spcAft>
              <a:buFont typeface="Arial" panose="020B0604020202020204" pitchFamily="34" charset="0"/>
              <a:buChar char="•"/>
              <a:defRPr sz="1200" b="0"/>
            </a:pPr>
            <a:r>
              <a:rPr lang="en-US" sz="2000" dirty="0"/>
              <a:t>Continuously updated and reprioritized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3B6E2AF-30B1-EEB6-C93D-5FBDE5AA0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8692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</a:t>
            </a:r>
            <a:r>
              <a:rPr dirty="0" err="1"/>
              <a:t>esources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/>
              <a:t>Git: </a:t>
            </a:r>
            <a:r>
              <a:rPr dirty="0">
                <a:hlinkClick r:id="rId2"/>
              </a:rPr>
              <a:t>https://git-scm.com/</a:t>
            </a:r>
            <a:endParaRPr dirty="0"/>
          </a:p>
          <a:p>
            <a:r>
              <a:rPr dirty="0"/>
              <a:t>Try GitHub: </a:t>
            </a:r>
            <a:r>
              <a:rPr dirty="0">
                <a:hlinkClick r:id="rId3"/>
              </a:rPr>
              <a:t>https://try.github.io/</a:t>
            </a:r>
            <a:endParaRPr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18B6D3B-8502-E569-4953-A53D997AF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066346A-14BD-7EC4-E933-FB6E32A8D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29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</a:t>
            </a:r>
            <a:r>
              <a:rPr dirty="0" err="1"/>
              <a:t>ersion</a:t>
            </a:r>
            <a:r>
              <a:rPr dirty="0"/>
              <a:t> </a:t>
            </a:r>
            <a:r>
              <a:rPr lang="it-IT" dirty="0"/>
              <a:t>C</a:t>
            </a:r>
            <a:r>
              <a:rPr dirty="0" err="1"/>
              <a:t>ontrol</a:t>
            </a:r>
            <a:r>
              <a:rPr dirty="0"/>
              <a:t> </a:t>
            </a:r>
            <a:r>
              <a:rPr lang="it-IT" dirty="0"/>
              <a:t>Sy</a:t>
            </a:r>
            <a:r>
              <a:rPr dirty="0"/>
              <a:t>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6096000" cy="22402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2800" dirty="0"/>
              <a:t>a way to manage files and directories</a:t>
            </a:r>
          </a:p>
          <a:p>
            <a:pPr>
              <a:lnSpc>
                <a:spcPct val="150000"/>
              </a:lnSpc>
            </a:pPr>
            <a:r>
              <a:rPr sz="2800" dirty="0"/>
              <a:t>track changes over time</a:t>
            </a:r>
          </a:p>
          <a:p>
            <a:pPr>
              <a:lnSpc>
                <a:spcPct val="150000"/>
              </a:lnSpc>
            </a:pPr>
            <a:r>
              <a:rPr sz="2800" dirty="0"/>
              <a:t>recall previous versions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35B4A28-55FB-E78E-25AD-5E42923E2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22927C8-B247-9B69-10E8-ED3C8836D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633A0779-24E1-AB22-674C-8638F8193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917496"/>
            <a:ext cx="8479537" cy="24388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Git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65976" cy="4525963"/>
          </a:xfrm>
        </p:spPr>
        <p:txBody>
          <a:bodyPr/>
          <a:lstStyle/>
          <a:p>
            <a:r>
              <a:rPr dirty="0"/>
              <a:t>created by Linus Torvalds, April 2005</a:t>
            </a:r>
          </a:p>
          <a:p>
            <a:r>
              <a:rPr dirty="0"/>
              <a:t>a command line version control program</a:t>
            </a:r>
          </a:p>
          <a:p>
            <a:r>
              <a:rPr dirty="0"/>
              <a:t>uses checksums to ensure data integrity</a:t>
            </a:r>
          </a:p>
          <a:p>
            <a:r>
              <a:rPr dirty="0"/>
              <a:t>cross-platform</a:t>
            </a:r>
          </a:p>
          <a:p>
            <a:r>
              <a:rPr dirty="0"/>
              <a:t>open source, free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09A730D-6DD2-9313-05D8-2FA3FE9A6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1A8C074-F3A5-5F3E-68CF-714741BA1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  <p:pic>
        <p:nvPicPr>
          <p:cNvPr id="2050" name="Picture 2" descr="Linus Torvalds | Biography, Linux, &amp; Facts | Britannica">
            <a:extLst>
              <a:ext uri="{FF2B5EF4-FFF2-40B4-BE49-F238E27FC236}">
                <a16:creationId xmlns:a16="http://schemas.microsoft.com/office/drawing/2014/main" id="{29C20A40-6F5F-2F0E-CD08-F6D395E32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1" y="2951119"/>
            <a:ext cx="2133600" cy="3175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</a:t>
            </a:r>
            <a:r>
              <a:rPr dirty="0" err="1"/>
              <a:t>epository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01368"/>
            <a:ext cx="8229600" cy="4324795"/>
          </a:xfrm>
        </p:spPr>
        <p:txBody>
          <a:bodyPr/>
          <a:lstStyle/>
          <a:p>
            <a:r>
              <a:rPr dirty="0"/>
              <a:t>usually used to organize a single project</a:t>
            </a:r>
          </a:p>
          <a:p>
            <a:r>
              <a:rPr dirty="0"/>
              <a:t>repos can contain</a:t>
            </a:r>
            <a:r>
              <a:rPr lang="it-IT" dirty="0"/>
              <a:t>:</a:t>
            </a:r>
          </a:p>
          <a:p>
            <a:pPr lvl="1"/>
            <a:r>
              <a:rPr dirty="0"/>
              <a:t>folders</a:t>
            </a:r>
            <a:r>
              <a:rPr lang="it-IT" dirty="0"/>
              <a:t>, f</a:t>
            </a:r>
            <a:r>
              <a:rPr dirty="0" err="1"/>
              <a:t>iles</a:t>
            </a:r>
            <a:r>
              <a:rPr dirty="0"/>
              <a:t>, images, videos,</a:t>
            </a:r>
            <a:endParaRPr lang="it-IT" dirty="0"/>
          </a:p>
          <a:p>
            <a:pPr lvl="1"/>
            <a:r>
              <a:rPr lang="it-IT" dirty="0"/>
              <a:t>code</a:t>
            </a:r>
            <a:r>
              <a:rPr dirty="0"/>
              <a:t> and data sets</a:t>
            </a:r>
            <a:endParaRPr lang="it-IT" dirty="0"/>
          </a:p>
          <a:p>
            <a:pPr lvl="1"/>
            <a:r>
              <a:rPr dirty="0"/>
              <a:t>anything your project needs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841B8F-343C-DA36-478D-D04D59DE9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0FE7CFA-7BB2-7681-D00A-D4A29F497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84187"/>
            <a:ext cx="7772400" cy="1470025"/>
          </a:xfrm>
        </p:spPr>
        <p:txBody>
          <a:bodyPr/>
          <a:lstStyle/>
          <a:p>
            <a:r>
              <a:rPr dirty="0"/>
              <a:t>Git architecture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BE5311B-E4D4-8B1F-6AAA-A8B57E6D2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9C4498-27E9-9C93-21AA-6AD24E034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CD8BEC4-4A17-07A4-79EF-A56469BDA2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D60D63ED-032C-AB86-955A-3A15F13535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9988" y="1954212"/>
            <a:ext cx="7544024" cy="424351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Before starting to use git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159752" cy="2312180"/>
          </a:xfrm>
        </p:spPr>
        <p:txBody>
          <a:bodyPr>
            <a:noAutofit/>
          </a:bodyPr>
          <a:lstStyle/>
          <a:p>
            <a:r>
              <a:rPr sz="2800" dirty="0"/>
              <a:t>Setup your name and email so others can know who committed changes.</a:t>
            </a:r>
            <a:endParaRPr lang="it-IT" sz="2800" dirty="0"/>
          </a:p>
          <a:p>
            <a:r>
              <a:rPr sz="2400" dirty="0"/>
              <a:t>git config  --global user.name “name”</a:t>
            </a:r>
          </a:p>
          <a:p>
            <a:r>
              <a:rPr sz="2400" dirty="0"/>
              <a:t>git config  --global </a:t>
            </a:r>
            <a:r>
              <a:rPr sz="2400" dirty="0" err="1"/>
              <a:t>user.email</a:t>
            </a:r>
            <a:r>
              <a:rPr sz="2400" dirty="0"/>
              <a:t> “email”</a:t>
            </a:r>
          </a:p>
          <a:p>
            <a:pPr marL="457200" lvl="1" indent="0">
              <a:buNone/>
            </a:pPr>
            <a:r>
              <a:rPr sz="2000" dirty="0"/>
              <a:t>Note: set for all repositories on your computer</a:t>
            </a:r>
            <a:endParaRPr lang="en-US" sz="2000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AE207D0-5044-C5A2-0302-99F9955F9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FB481E4-EA33-D064-5A24-C0F844AD4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BCA04B1-B49E-2CF5-2DDA-14AF1CFE24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229"/>
          <a:stretch/>
        </p:blipFill>
        <p:spPr>
          <a:xfrm>
            <a:off x="4730496" y="4573558"/>
            <a:ext cx="4114801" cy="174630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27DBA3F-5685-DC46-B3CE-FFF1DF1E5895}"/>
              </a:ext>
            </a:extLst>
          </p:cNvPr>
          <p:cNvSpPr txBox="1"/>
          <p:nvPr/>
        </p:nvSpPr>
        <p:spPr>
          <a:xfrm>
            <a:off x="298703" y="3901901"/>
            <a:ext cx="454761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git config  --local </a:t>
            </a:r>
            <a:r>
              <a:rPr lang="en-US" sz="2400" dirty="0" err="1"/>
              <a:t>user.email</a:t>
            </a:r>
            <a:r>
              <a:rPr lang="en-US" sz="2400" dirty="0"/>
              <a:t> “email”</a:t>
            </a:r>
          </a:p>
          <a:p>
            <a:pPr marL="457200" lvl="1" indent="0">
              <a:buNone/>
            </a:pPr>
            <a:r>
              <a:rPr lang="en-US" sz="2000" dirty="0"/>
              <a:t>Note: can set differently for each repository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54C96317-9FE9-7707-ACEF-060619392925}"/>
              </a:ext>
            </a:extLst>
          </p:cNvPr>
          <p:cNvSpPr/>
          <p:nvPr/>
        </p:nvSpPr>
        <p:spPr>
          <a:xfrm>
            <a:off x="6498336" y="4456930"/>
            <a:ext cx="1584960" cy="6766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 simple Git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924" y="3531821"/>
            <a:ext cx="8074152" cy="3083324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it-IT" dirty="0"/>
              <a:t>Create a file:</a:t>
            </a:r>
          </a:p>
          <a:p>
            <a:pPr marL="400050" lvl="1" indent="0">
              <a:buNone/>
            </a:pPr>
            <a:r>
              <a:rPr lang="it-IT" dirty="0"/>
              <a:t>touch &lt;</a:t>
            </a:r>
            <a:r>
              <a:rPr lang="it-IT" dirty="0" err="1"/>
              <a:t>filename</a:t>
            </a:r>
            <a:r>
              <a:rPr lang="it-IT" dirty="0"/>
              <a:t>&gt;</a:t>
            </a:r>
          </a:p>
          <a:p>
            <a:pPr marL="514350" indent="-514350">
              <a:buFont typeface="+mj-lt"/>
              <a:buAutoNum type="arabicPeriod" startAt="3"/>
            </a:pPr>
            <a:r>
              <a:rPr dirty="0"/>
              <a:t>Add </a:t>
            </a:r>
            <a:r>
              <a:rPr lang="it-IT" dirty="0"/>
              <a:t>in the </a:t>
            </a:r>
            <a:r>
              <a:rPr lang="it-IT" dirty="0" err="1"/>
              <a:t>staged</a:t>
            </a:r>
            <a:r>
              <a:rPr lang="it-IT" dirty="0"/>
              <a:t> files</a:t>
            </a:r>
            <a:r>
              <a:rPr dirty="0"/>
              <a:t>:</a:t>
            </a:r>
            <a:endParaRPr lang="it-IT" dirty="0"/>
          </a:p>
          <a:p>
            <a:pPr marL="400050" lvl="1" indent="0">
              <a:buNone/>
            </a:pPr>
            <a:r>
              <a:rPr dirty="0"/>
              <a:t>git add &lt;filename&gt;</a:t>
            </a:r>
            <a:endParaRPr lang="it-IT" dirty="0"/>
          </a:p>
          <a:p>
            <a:pPr marL="514350" indent="-514350">
              <a:buFont typeface="+mj-lt"/>
              <a:buAutoNum type="arabicPeriod" startAt="3"/>
            </a:pPr>
            <a:r>
              <a:rPr dirty="0"/>
              <a:t>Commit the change to the repo:</a:t>
            </a:r>
            <a:endParaRPr lang="it-IT" dirty="0"/>
          </a:p>
          <a:p>
            <a:pPr marL="400050" lvl="1" indent="0">
              <a:buNone/>
            </a:pPr>
            <a:r>
              <a:rPr lang="it-IT" dirty="0" err="1"/>
              <a:t>git</a:t>
            </a:r>
            <a:r>
              <a:rPr lang="it-IT" dirty="0"/>
              <a:t> </a:t>
            </a:r>
            <a:r>
              <a:rPr lang="it-IT" dirty="0" err="1"/>
              <a:t>commit</a:t>
            </a:r>
            <a:r>
              <a:rPr lang="it-IT" dirty="0"/>
              <a:t> -m “</a:t>
            </a:r>
            <a:r>
              <a:rPr lang="it-IT" dirty="0" err="1"/>
              <a:t>important</a:t>
            </a:r>
            <a:r>
              <a:rPr lang="it-IT" dirty="0"/>
              <a:t> </a:t>
            </a:r>
            <a:r>
              <a:rPr lang="it-IT" dirty="0" err="1"/>
              <a:t>message</a:t>
            </a:r>
            <a:r>
              <a:rPr lang="it-IT" dirty="0"/>
              <a:t> </a:t>
            </a:r>
            <a:r>
              <a:rPr lang="it-IT" dirty="0" err="1"/>
              <a:t>here</a:t>
            </a:r>
            <a:r>
              <a:rPr lang="it-IT" dirty="0"/>
              <a:t>”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it-IT" dirty="0"/>
              <a:t>Watch </a:t>
            </a:r>
            <a:r>
              <a:rPr lang="it-IT" dirty="0" err="1"/>
              <a:t>changes</a:t>
            </a:r>
            <a:r>
              <a:rPr lang="it-IT" dirty="0"/>
              <a:t>:</a:t>
            </a:r>
          </a:p>
          <a:p>
            <a:pPr marL="400050" lvl="1" indent="0">
              <a:buNone/>
            </a:pPr>
            <a:r>
              <a:rPr lang="it-IT" dirty="0" err="1"/>
              <a:t>git</a:t>
            </a:r>
            <a:r>
              <a:rPr lang="it-IT" dirty="0"/>
              <a:t> logs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88F1A8A-E485-E1E6-564A-7AEE81BC4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895EB25-E6AC-CD01-DED0-FFA160D69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32E7B9F-556B-E2EA-B5AF-41BCC653EA12}"/>
              </a:ext>
            </a:extLst>
          </p:cNvPr>
          <p:cNvSpPr txBox="1"/>
          <p:nvPr/>
        </p:nvSpPr>
        <p:spPr>
          <a:xfrm>
            <a:off x="534924" y="1566276"/>
            <a:ext cx="434340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500" dirty="0"/>
              <a:t>Create a Project folder:</a:t>
            </a:r>
          </a:p>
          <a:p>
            <a:pPr marL="400050" lvl="1" indent="0">
              <a:buNone/>
            </a:pPr>
            <a:r>
              <a:rPr lang="en-US" sz="2200" dirty="0" err="1"/>
              <a:t>mkdir</a:t>
            </a:r>
            <a:endParaRPr lang="en-US" sz="2200" dirty="0"/>
          </a:p>
          <a:p>
            <a:pPr marL="514350" indent="-514350">
              <a:buFont typeface="+mj-lt"/>
              <a:buAutoNum type="arabicPeriod"/>
            </a:pPr>
            <a:r>
              <a:rPr lang="en-US" sz="2500" dirty="0"/>
              <a:t>Initialize a new project in a directory:</a:t>
            </a:r>
          </a:p>
          <a:p>
            <a:pPr marL="400050" lvl="1" indent="0">
              <a:buNone/>
            </a:pPr>
            <a:r>
              <a:rPr lang="en-US" sz="2200" dirty="0"/>
              <a:t>git </a:t>
            </a:r>
            <a:r>
              <a:rPr lang="en-US" sz="2200" dirty="0" err="1"/>
              <a:t>init</a:t>
            </a:r>
            <a:endParaRPr lang="en-US" sz="2200" dirty="0"/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EEE10F27-964E-A28B-4688-39B43173B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62406" y="1512626"/>
            <a:ext cx="6235034" cy="350720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5A815-8EBE-A443-4AB2-B09F7CFEE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437-0811-5B59-E801-EFE9F751F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Commit messages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BC50A-D72F-CEBE-5CFE-FBEC101A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5562600" cy="3739896"/>
          </a:xfrm>
        </p:spPr>
        <p:txBody>
          <a:bodyPr>
            <a:normAutofit/>
          </a:bodyPr>
          <a:lstStyle/>
          <a:p>
            <a:r>
              <a:rPr sz="3000" dirty="0"/>
              <a:t>Tell what it does (present tense)</a:t>
            </a:r>
          </a:p>
          <a:p>
            <a:r>
              <a:rPr sz="3000" dirty="0"/>
              <a:t>Single line summary followed by blank space followed by more complete description</a:t>
            </a:r>
          </a:p>
          <a:p>
            <a:r>
              <a:rPr lang="en-US" sz="3000" dirty="0"/>
              <a:t>Short summary of changes</a:t>
            </a:r>
          </a:p>
          <a:p>
            <a:r>
              <a:rPr lang="en-US" sz="3000" dirty="0"/>
              <a:t>More detailed explanatory text, if necessary.</a:t>
            </a:r>
            <a:endParaRPr sz="3000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641AF92-1178-6C43-0EEB-8F7BF62E3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518BFED-D9F2-685E-9144-B0B5F831B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0DD49BA-DC08-5F69-37B0-DFBB7A208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6386" y="2560320"/>
            <a:ext cx="2800351" cy="192171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AEB72A4-4046-2A5C-D926-0355E4F7B9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177"/>
          <a:stretch/>
        </p:blipFill>
        <p:spPr>
          <a:xfrm>
            <a:off x="6136938" y="3917497"/>
            <a:ext cx="2799799" cy="2022128"/>
          </a:xfrm>
          <a:prstGeom prst="rect">
            <a:avLst/>
          </a:prstGeom>
        </p:spPr>
      </p:pic>
      <p:sp>
        <p:nvSpPr>
          <p:cNvPr id="9" name="Ovale 8">
            <a:extLst>
              <a:ext uri="{FF2B5EF4-FFF2-40B4-BE49-F238E27FC236}">
                <a16:creationId xmlns:a16="http://schemas.microsoft.com/office/drawing/2014/main" id="{D1E9C08C-72A8-DBD5-36F3-84619BFB622F}"/>
              </a:ext>
            </a:extLst>
          </p:cNvPr>
          <p:cNvSpPr/>
          <p:nvPr/>
        </p:nvSpPr>
        <p:spPr>
          <a:xfrm>
            <a:off x="6136386" y="2670579"/>
            <a:ext cx="1887946" cy="8301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72596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1714</Words>
  <Application>Microsoft Office PowerPoint</Application>
  <PresentationFormat>Presentazione su schermo (4:3)</PresentationFormat>
  <Paragraphs>279</Paragraphs>
  <Slides>29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3" baseType="lpstr">
      <vt:lpstr>Aptos</vt:lpstr>
      <vt:lpstr>Arial</vt:lpstr>
      <vt:lpstr>Calibri</vt:lpstr>
      <vt:lpstr>Office Theme</vt:lpstr>
      <vt:lpstr>Introduction to  Git &amp; GitHub</vt:lpstr>
      <vt:lpstr>Presentazione standard di PowerPoint</vt:lpstr>
      <vt:lpstr>Version Control System</vt:lpstr>
      <vt:lpstr>Git</vt:lpstr>
      <vt:lpstr>Repository</vt:lpstr>
      <vt:lpstr>Git architecture</vt:lpstr>
      <vt:lpstr>Before starting to use git</vt:lpstr>
      <vt:lpstr>A simple Git workflow</vt:lpstr>
      <vt:lpstr>Commit messages</vt:lpstr>
      <vt:lpstr>SHAs</vt:lpstr>
      <vt:lpstr>Basic Git Commands Overview</vt:lpstr>
      <vt:lpstr>Branches in Git</vt:lpstr>
      <vt:lpstr>Branch Management</vt:lpstr>
      <vt:lpstr>Merge Branches</vt:lpstr>
      <vt:lpstr>Merge Branches</vt:lpstr>
      <vt:lpstr>Merge Branches</vt:lpstr>
      <vt:lpstr>Merge conflicts</vt:lpstr>
      <vt:lpstr>Merge Branches</vt:lpstr>
      <vt:lpstr>Understanding a Merge Conflict</vt:lpstr>
      <vt:lpstr>Tips to reduce merge pain</vt:lpstr>
      <vt:lpstr>Renaming and deleting branches</vt:lpstr>
      <vt:lpstr>Managing Work with Git Stash</vt:lpstr>
      <vt:lpstr>GitHub</vt:lpstr>
      <vt:lpstr>Git architecture</vt:lpstr>
      <vt:lpstr>Other Git Commands</vt:lpstr>
      <vt:lpstr>Other Git Commands</vt:lpstr>
      <vt:lpstr>Forking a Repository (GitHub)</vt:lpstr>
      <vt:lpstr>GitHub Projects (Backlog)</vt:lpstr>
      <vt:lpstr>Resources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DANIEL AMADORI</cp:lastModifiedBy>
  <cp:revision>21</cp:revision>
  <dcterms:created xsi:type="dcterms:W3CDTF">2013-01-27T09:14:16Z</dcterms:created>
  <dcterms:modified xsi:type="dcterms:W3CDTF">2025-04-04T04:16:34Z</dcterms:modified>
  <cp:category/>
</cp:coreProperties>
</file>

<file path=docProps/thumbnail.jpeg>
</file>